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4" r:id="rId5"/>
    <p:sldId id="258" r:id="rId6"/>
    <p:sldId id="265" r:id="rId7"/>
    <p:sldId id="259" r:id="rId8"/>
    <p:sldId id="269" r:id="rId9"/>
    <p:sldId id="260" r:id="rId10"/>
    <p:sldId id="266" r:id="rId11"/>
    <p:sldId id="261" r:id="rId12"/>
    <p:sldId id="267" r:id="rId13"/>
    <p:sldId id="262" r:id="rId14"/>
    <p:sldId id="268" r:id="rId15"/>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7" d="100"/>
          <a:sy n="67" d="100"/>
        </p:scale>
        <p:origin x="85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9DE75B-2F47-4F60-BC4B-3A25E70414F9}" type="doc">
      <dgm:prSet loTypeId="urn:microsoft.com/office/officeart/2005/8/layout/process5" loCatId="process" qsTypeId="urn:microsoft.com/office/officeart/2005/8/quickstyle/simple1" qsCatId="simple" csTypeId="urn:microsoft.com/office/officeart/2005/8/colors/colorful1" csCatId="colorful"/>
      <dgm:spPr/>
      <dgm:t>
        <a:bodyPr/>
        <a:lstStyle/>
        <a:p>
          <a:endParaRPr lang="en-US"/>
        </a:p>
      </dgm:t>
    </dgm:pt>
    <dgm:pt modelId="{6A53E180-8D12-4CE1-86EE-26C9DA7CAA44}">
      <dgm:prSet/>
      <dgm:spPr/>
      <dgm:t>
        <a:bodyPr/>
        <a:lstStyle/>
        <a:p>
          <a:r>
            <a:rPr lang="id-ID" b="1"/>
            <a:t>PROVINSI. </a:t>
          </a:r>
          <a:r>
            <a:rPr lang="id-ID"/>
            <a:t>Penggerak di Tingkat Provinsi kami sebut sebagai organiser. Atau Penggerak Utama. </a:t>
          </a:r>
          <a:endParaRPr lang="en-US"/>
        </a:p>
      </dgm:t>
    </dgm:pt>
    <dgm:pt modelId="{E5631E59-B87C-4117-ACA4-520D9CC3BE7A}" type="parTrans" cxnId="{BECFB5A2-03FF-403A-A5A1-E49E9D49D6C4}">
      <dgm:prSet/>
      <dgm:spPr/>
      <dgm:t>
        <a:bodyPr/>
        <a:lstStyle/>
        <a:p>
          <a:endParaRPr lang="en-US"/>
        </a:p>
      </dgm:t>
    </dgm:pt>
    <dgm:pt modelId="{BAC18A84-557C-49DA-9F6C-9DF8C322428A}" type="sibTrans" cxnId="{BECFB5A2-03FF-403A-A5A1-E49E9D49D6C4}">
      <dgm:prSet/>
      <dgm:spPr/>
      <dgm:t>
        <a:bodyPr/>
        <a:lstStyle/>
        <a:p>
          <a:endParaRPr lang="en-US"/>
        </a:p>
      </dgm:t>
    </dgm:pt>
    <dgm:pt modelId="{DCF9ABC3-7B0A-429A-B3B6-982AE9238772}">
      <dgm:prSet/>
      <dgm:spPr/>
      <dgm:t>
        <a:bodyPr/>
        <a:lstStyle/>
        <a:p>
          <a:r>
            <a:rPr lang="id-ID" b="1"/>
            <a:t>KOTA. </a:t>
          </a:r>
          <a:r>
            <a:rPr lang="id-ID"/>
            <a:t>Penggerak di Tingkat Kota kami sebut sebagai calon organiser. Terdiri dari satu atau dua orang. </a:t>
          </a:r>
          <a:endParaRPr lang="en-US"/>
        </a:p>
      </dgm:t>
    </dgm:pt>
    <dgm:pt modelId="{498501FD-D3AE-47E0-A12F-FF68E2853401}" type="parTrans" cxnId="{3DA06710-B789-42C9-A5E6-A386E17ABC5A}">
      <dgm:prSet/>
      <dgm:spPr/>
      <dgm:t>
        <a:bodyPr/>
        <a:lstStyle/>
        <a:p>
          <a:endParaRPr lang="en-US"/>
        </a:p>
      </dgm:t>
    </dgm:pt>
    <dgm:pt modelId="{DB244163-DFBD-4D6A-A1E3-FFFD449F18D7}" type="sibTrans" cxnId="{3DA06710-B789-42C9-A5E6-A386E17ABC5A}">
      <dgm:prSet/>
      <dgm:spPr/>
      <dgm:t>
        <a:bodyPr/>
        <a:lstStyle/>
        <a:p>
          <a:endParaRPr lang="en-US"/>
        </a:p>
      </dgm:t>
    </dgm:pt>
    <dgm:pt modelId="{C40DCA9F-09BC-45DF-A8B8-172AF4189CFA}">
      <dgm:prSet/>
      <dgm:spPr/>
      <dgm:t>
        <a:bodyPr/>
        <a:lstStyle/>
        <a:p>
          <a:r>
            <a:rPr lang="id-ID" b="1"/>
            <a:t>KELURAHAN. </a:t>
          </a:r>
          <a:r>
            <a:rPr lang="id-ID"/>
            <a:t>Penggerak di tingkat kelurahan kami sebut sebagai kader penggerak kampung. Setiap kelurahan terdapat 2 -5 orang kader penggerak. </a:t>
          </a:r>
          <a:endParaRPr lang="en-US"/>
        </a:p>
      </dgm:t>
    </dgm:pt>
    <dgm:pt modelId="{898134E2-78DD-4786-ADB7-821FE9D0890F}" type="parTrans" cxnId="{E44D20DF-C296-4132-B8F2-557FA53D4388}">
      <dgm:prSet/>
      <dgm:spPr/>
      <dgm:t>
        <a:bodyPr/>
        <a:lstStyle/>
        <a:p>
          <a:endParaRPr lang="en-US"/>
        </a:p>
      </dgm:t>
    </dgm:pt>
    <dgm:pt modelId="{2E0AD308-7102-47B4-963D-A5051431A9ED}" type="sibTrans" cxnId="{E44D20DF-C296-4132-B8F2-557FA53D4388}">
      <dgm:prSet/>
      <dgm:spPr/>
      <dgm:t>
        <a:bodyPr/>
        <a:lstStyle/>
        <a:p>
          <a:endParaRPr lang="en-US"/>
        </a:p>
      </dgm:t>
    </dgm:pt>
    <dgm:pt modelId="{902329A0-A16C-40A4-867A-4A3AF5B01D26}">
      <dgm:prSet/>
      <dgm:spPr/>
      <dgm:t>
        <a:bodyPr/>
        <a:lstStyle/>
        <a:p>
          <a:r>
            <a:rPr lang="id-ID" b="1"/>
            <a:t>MASSA/WARGA. </a:t>
          </a:r>
          <a:r>
            <a:rPr lang="id-ID"/>
            <a:t>Massa adalah anggota atau calon anggota. Setiap kampung/ Kelurahan terdapat 20 – 200 orang. </a:t>
          </a:r>
          <a:endParaRPr lang="en-US"/>
        </a:p>
      </dgm:t>
    </dgm:pt>
    <dgm:pt modelId="{0B4D2EAD-8A65-492A-B38F-2396DC047A0F}" type="parTrans" cxnId="{F0360A08-3F38-4A5E-8950-918DCC5B4637}">
      <dgm:prSet/>
      <dgm:spPr/>
      <dgm:t>
        <a:bodyPr/>
        <a:lstStyle/>
        <a:p>
          <a:endParaRPr lang="en-US"/>
        </a:p>
      </dgm:t>
    </dgm:pt>
    <dgm:pt modelId="{ED26B9F0-17D0-4D30-ACCE-1040102FF5DD}" type="sibTrans" cxnId="{F0360A08-3F38-4A5E-8950-918DCC5B4637}">
      <dgm:prSet/>
      <dgm:spPr/>
      <dgm:t>
        <a:bodyPr/>
        <a:lstStyle/>
        <a:p>
          <a:endParaRPr lang="en-US"/>
        </a:p>
      </dgm:t>
    </dgm:pt>
    <dgm:pt modelId="{CA3CD6A9-59FE-40B4-9143-7423CC846453}" type="pres">
      <dgm:prSet presAssocID="{859DE75B-2F47-4F60-BC4B-3A25E70414F9}" presName="diagram" presStyleCnt="0">
        <dgm:presLayoutVars>
          <dgm:dir/>
          <dgm:resizeHandles val="exact"/>
        </dgm:presLayoutVars>
      </dgm:prSet>
      <dgm:spPr/>
    </dgm:pt>
    <dgm:pt modelId="{7D6E2F9B-F462-414B-A7FC-F0E78CE7CFD9}" type="pres">
      <dgm:prSet presAssocID="{6A53E180-8D12-4CE1-86EE-26C9DA7CAA44}" presName="node" presStyleLbl="node1" presStyleIdx="0" presStyleCnt="4">
        <dgm:presLayoutVars>
          <dgm:bulletEnabled val="1"/>
        </dgm:presLayoutVars>
      </dgm:prSet>
      <dgm:spPr/>
    </dgm:pt>
    <dgm:pt modelId="{8654A291-2882-4904-81E4-8A998E4520C8}" type="pres">
      <dgm:prSet presAssocID="{BAC18A84-557C-49DA-9F6C-9DF8C322428A}" presName="sibTrans" presStyleLbl="sibTrans2D1" presStyleIdx="0" presStyleCnt="3"/>
      <dgm:spPr/>
    </dgm:pt>
    <dgm:pt modelId="{EB2A73E8-35D2-4C52-A415-A7DEDB7C4CBC}" type="pres">
      <dgm:prSet presAssocID="{BAC18A84-557C-49DA-9F6C-9DF8C322428A}" presName="connectorText" presStyleLbl="sibTrans2D1" presStyleIdx="0" presStyleCnt="3"/>
      <dgm:spPr/>
    </dgm:pt>
    <dgm:pt modelId="{BCA812B0-D644-439A-A321-2873F93FF37F}" type="pres">
      <dgm:prSet presAssocID="{DCF9ABC3-7B0A-429A-B3B6-982AE9238772}" presName="node" presStyleLbl="node1" presStyleIdx="1" presStyleCnt="4">
        <dgm:presLayoutVars>
          <dgm:bulletEnabled val="1"/>
        </dgm:presLayoutVars>
      </dgm:prSet>
      <dgm:spPr/>
    </dgm:pt>
    <dgm:pt modelId="{020C8089-2F51-4049-A951-5D01266C7A7D}" type="pres">
      <dgm:prSet presAssocID="{DB244163-DFBD-4D6A-A1E3-FFFD449F18D7}" presName="sibTrans" presStyleLbl="sibTrans2D1" presStyleIdx="1" presStyleCnt="3"/>
      <dgm:spPr/>
    </dgm:pt>
    <dgm:pt modelId="{9F5714D5-5A69-4999-82ED-68FFA7FD26F6}" type="pres">
      <dgm:prSet presAssocID="{DB244163-DFBD-4D6A-A1E3-FFFD449F18D7}" presName="connectorText" presStyleLbl="sibTrans2D1" presStyleIdx="1" presStyleCnt="3"/>
      <dgm:spPr/>
    </dgm:pt>
    <dgm:pt modelId="{6185453C-C88B-4F31-B394-37D0AC11EFA6}" type="pres">
      <dgm:prSet presAssocID="{C40DCA9F-09BC-45DF-A8B8-172AF4189CFA}" presName="node" presStyleLbl="node1" presStyleIdx="2" presStyleCnt="4">
        <dgm:presLayoutVars>
          <dgm:bulletEnabled val="1"/>
        </dgm:presLayoutVars>
      </dgm:prSet>
      <dgm:spPr/>
    </dgm:pt>
    <dgm:pt modelId="{FFC57DCD-95B5-46CE-B7C1-59F5BEBB3C1A}" type="pres">
      <dgm:prSet presAssocID="{2E0AD308-7102-47B4-963D-A5051431A9ED}" presName="sibTrans" presStyleLbl="sibTrans2D1" presStyleIdx="2" presStyleCnt="3"/>
      <dgm:spPr/>
    </dgm:pt>
    <dgm:pt modelId="{0B38863C-2E4E-4FF5-A24B-0CDE46F9E3F7}" type="pres">
      <dgm:prSet presAssocID="{2E0AD308-7102-47B4-963D-A5051431A9ED}" presName="connectorText" presStyleLbl="sibTrans2D1" presStyleIdx="2" presStyleCnt="3"/>
      <dgm:spPr/>
    </dgm:pt>
    <dgm:pt modelId="{9EDF9653-B5D7-40FE-A596-B88921F1248E}" type="pres">
      <dgm:prSet presAssocID="{902329A0-A16C-40A4-867A-4A3AF5B01D26}" presName="node" presStyleLbl="node1" presStyleIdx="3" presStyleCnt="4">
        <dgm:presLayoutVars>
          <dgm:bulletEnabled val="1"/>
        </dgm:presLayoutVars>
      </dgm:prSet>
      <dgm:spPr/>
    </dgm:pt>
  </dgm:ptLst>
  <dgm:cxnLst>
    <dgm:cxn modelId="{F0360A08-3F38-4A5E-8950-918DCC5B4637}" srcId="{859DE75B-2F47-4F60-BC4B-3A25E70414F9}" destId="{902329A0-A16C-40A4-867A-4A3AF5B01D26}" srcOrd="3" destOrd="0" parTransId="{0B4D2EAD-8A65-492A-B38F-2396DC047A0F}" sibTransId="{ED26B9F0-17D0-4D30-ACCE-1040102FF5DD}"/>
    <dgm:cxn modelId="{3DA06710-B789-42C9-A5E6-A386E17ABC5A}" srcId="{859DE75B-2F47-4F60-BC4B-3A25E70414F9}" destId="{DCF9ABC3-7B0A-429A-B3B6-982AE9238772}" srcOrd="1" destOrd="0" parTransId="{498501FD-D3AE-47E0-A12F-FF68E2853401}" sibTransId="{DB244163-DFBD-4D6A-A1E3-FFFD449F18D7}"/>
    <dgm:cxn modelId="{43AF5721-ED09-462F-8AD4-D18D6A355028}" type="presOf" srcId="{2E0AD308-7102-47B4-963D-A5051431A9ED}" destId="{FFC57DCD-95B5-46CE-B7C1-59F5BEBB3C1A}" srcOrd="0" destOrd="0" presId="urn:microsoft.com/office/officeart/2005/8/layout/process5"/>
    <dgm:cxn modelId="{DD41B15C-4DD5-42CD-BD70-49C5BD07B04E}" type="presOf" srcId="{C40DCA9F-09BC-45DF-A8B8-172AF4189CFA}" destId="{6185453C-C88B-4F31-B394-37D0AC11EFA6}" srcOrd="0" destOrd="0" presId="urn:microsoft.com/office/officeart/2005/8/layout/process5"/>
    <dgm:cxn modelId="{20245B41-1F51-424D-8A3C-105D5EF5198C}" type="presOf" srcId="{BAC18A84-557C-49DA-9F6C-9DF8C322428A}" destId="{8654A291-2882-4904-81E4-8A998E4520C8}" srcOrd="0" destOrd="0" presId="urn:microsoft.com/office/officeart/2005/8/layout/process5"/>
    <dgm:cxn modelId="{5F56B658-0249-404E-A80A-7B7BF3DFAD06}" type="presOf" srcId="{DB244163-DFBD-4D6A-A1E3-FFFD449F18D7}" destId="{9F5714D5-5A69-4999-82ED-68FFA7FD26F6}" srcOrd="1" destOrd="0" presId="urn:microsoft.com/office/officeart/2005/8/layout/process5"/>
    <dgm:cxn modelId="{2646F759-7508-44EF-AA26-270E150374CD}" type="presOf" srcId="{859DE75B-2F47-4F60-BC4B-3A25E70414F9}" destId="{CA3CD6A9-59FE-40B4-9143-7423CC846453}" srcOrd="0" destOrd="0" presId="urn:microsoft.com/office/officeart/2005/8/layout/process5"/>
    <dgm:cxn modelId="{2E67EC9D-B110-4EE5-ACB3-5416BED41F62}" type="presOf" srcId="{902329A0-A16C-40A4-867A-4A3AF5B01D26}" destId="{9EDF9653-B5D7-40FE-A596-B88921F1248E}" srcOrd="0" destOrd="0" presId="urn:microsoft.com/office/officeart/2005/8/layout/process5"/>
    <dgm:cxn modelId="{BECFB5A2-03FF-403A-A5A1-E49E9D49D6C4}" srcId="{859DE75B-2F47-4F60-BC4B-3A25E70414F9}" destId="{6A53E180-8D12-4CE1-86EE-26C9DA7CAA44}" srcOrd="0" destOrd="0" parTransId="{E5631E59-B87C-4117-ACA4-520D9CC3BE7A}" sibTransId="{BAC18A84-557C-49DA-9F6C-9DF8C322428A}"/>
    <dgm:cxn modelId="{31239DB1-3FA8-4B50-86D6-1BDF3EA01DDA}" type="presOf" srcId="{DB244163-DFBD-4D6A-A1E3-FFFD449F18D7}" destId="{020C8089-2F51-4049-A951-5D01266C7A7D}" srcOrd="0" destOrd="0" presId="urn:microsoft.com/office/officeart/2005/8/layout/process5"/>
    <dgm:cxn modelId="{745FD8B2-E298-498F-B34E-134D1CACEC35}" type="presOf" srcId="{DCF9ABC3-7B0A-429A-B3B6-982AE9238772}" destId="{BCA812B0-D644-439A-A321-2873F93FF37F}" srcOrd="0" destOrd="0" presId="urn:microsoft.com/office/officeart/2005/8/layout/process5"/>
    <dgm:cxn modelId="{98E255DD-97E8-4529-86E6-DA6D5380703B}" type="presOf" srcId="{2E0AD308-7102-47B4-963D-A5051431A9ED}" destId="{0B38863C-2E4E-4FF5-A24B-0CDE46F9E3F7}" srcOrd="1" destOrd="0" presId="urn:microsoft.com/office/officeart/2005/8/layout/process5"/>
    <dgm:cxn modelId="{E44D20DF-C296-4132-B8F2-557FA53D4388}" srcId="{859DE75B-2F47-4F60-BC4B-3A25E70414F9}" destId="{C40DCA9F-09BC-45DF-A8B8-172AF4189CFA}" srcOrd="2" destOrd="0" parTransId="{898134E2-78DD-4786-ADB7-821FE9D0890F}" sibTransId="{2E0AD308-7102-47B4-963D-A5051431A9ED}"/>
    <dgm:cxn modelId="{65CE11EC-5E90-4964-9321-6DF2A1BE8474}" type="presOf" srcId="{6A53E180-8D12-4CE1-86EE-26C9DA7CAA44}" destId="{7D6E2F9B-F462-414B-A7FC-F0E78CE7CFD9}" srcOrd="0" destOrd="0" presId="urn:microsoft.com/office/officeart/2005/8/layout/process5"/>
    <dgm:cxn modelId="{A6C75FFE-D120-4FFE-B8A5-1AE3943655EC}" type="presOf" srcId="{BAC18A84-557C-49DA-9F6C-9DF8C322428A}" destId="{EB2A73E8-35D2-4C52-A415-A7DEDB7C4CBC}" srcOrd="1" destOrd="0" presId="urn:microsoft.com/office/officeart/2005/8/layout/process5"/>
    <dgm:cxn modelId="{1936AEDC-0C4B-4838-927E-E4A287556863}" type="presParOf" srcId="{CA3CD6A9-59FE-40B4-9143-7423CC846453}" destId="{7D6E2F9B-F462-414B-A7FC-F0E78CE7CFD9}" srcOrd="0" destOrd="0" presId="urn:microsoft.com/office/officeart/2005/8/layout/process5"/>
    <dgm:cxn modelId="{E6123C51-1371-4B62-9C54-2CA45C0EB43A}" type="presParOf" srcId="{CA3CD6A9-59FE-40B4-9143-7423CC846453}" destId="{8654A291-2882-4904-81E4-8A998E4520C8}" srcOrd="1" destOrd="0" presId="urn:microsoft.com/office/officeart/2005/8/layout/process5"/>
    <dgm:cxn modelId="{FFADAD37-9A6F-4C2A-B438-9119C62C27DF}" type="presParOf" srcId="{8654A291-2882-4904-81E4-8A998E4520C8}" destId="{EB2A73E8-35D2-4C52-A415-A7DEDB7C4CBC}" srcOrd="0" destOrd="0" presId="urn:microsoft.com/office/officeart/2005/8/layout/process5"/>
    <dgm:cxn modelId="{7894B64F-B9A7-4DAF-9F91-6530785007D5}" type="presParOf" srcId="{CA3CD6A9-59FE-40B4-9143-7423CC846453}" destId="{BCA812B0-D644-439A-A321-2873F93FF37F}" srcOrd="2" destOrd="0" presId="urn:microsoft.com/office/officeart/2005/8/layout/process5"/>
    <dgm:cxn modelId="{4AA8FAB2-A498-4DB6-A625-9195FFD04F74}" type="presParOf" srcId="{CA3CD6A9-59FE-40B4-9143-7423CC846453}" destId="{020C8089-2F51-4049-A951-5D01266C7A7D}" srcOrd="3" destOrd="0" presId="urn:microsoft.com/office/officeart/2005/8/layout/process5"/>
    <dgm:cxn modelId="{146DAFED-24DD-4104-B77C-4EF83E737000}" type="presParOf" srcId="{020C8089-2F51-4049-A951-5D01266C7A7D}" destId="{9F5714D5-5A69-4999-82ED-68FFA7FD26F6}" srcOrd="0" destOrd="0" presId="urn:microsoft.com/office/officeart/2005/8/layout/process5"/>
    <dgm:cxn modelId="{223E8E23-11DF-40EE-8166-F359EBCFDBE6}" type="presParOf" srcId="{CA3CD6A9-59FE-40B4-9143-7423CC846453}" destId="{6185453C-C88B-4F31-B394-37D0AC11EFA6}" srcOrd="4" destOrd="0" presId="urn:microsoft.com/office/officeart/2005/8/layout/process5"/>
    <dgm:cxn modelId="{7F9AD20D-0CB0-4B3C-957F-DB675238D95C}" type="presParOf" srcId="{CA3CD6A9-59FE-40B4-9143-7423CC846453}" destId="{FFC57DCD-95B5-46CE-B7C1-59F5BEBB3C1A}" srcOrd="5" destOrd="0" presId="urn:microsoft.com/office/officeart/2005/8/layout/process5"/>
    <dgm:cxn modelId="{51B83B16-5E83-4E5C-9643-412F93FB4436}" type="presParOf" srcId="{FFC57DCD-95B5-46CE-B7C1-59F5BEBB3C1A}" destId="{0B38863C-2E4E-4FF5-A24B-0CDE46F9E3F7}" srcOrd="0" destOrd="0" presId="urn:microsoft.com/office/officeart/2005/8/layout/process5"/>
    <dgm:cxn modelId="{5EA95FD1-7C25-4250-9F0B-56FAC2C47EEB}" type="presParOf" srcId="{CA3CD6A9-59FE-40B4-9143-7423CC846453}" destId="{9EDF9653-B5D7-40FE-A596-B88921F1248E}"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6E2F9B-F462-414B-A7FC-F0E78CE7CFD9}">
      <dsp:nvSpPr>
        <dsp:cNvPr id="0" name=""/>
        <dsp:cNvSpPr/>
      </dsp:nvSpPr>
      <dsp:spPr>
        <a:xfrm>
          <a:off x="97043" y="2718"/>
          <a:ext cx="2716187" cy="162971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d-ID" sz="1600" b="1" kern="1200"/>
            <a:t>PROVINSI. </a:t>
          </a:r>
          <a:r>
            <a:rPr lang="id-ID" sz="1600" kern="1200"/>
            <a:t>Penggerak di Tingkat Provinsi kami sebut sebagai organiser. Atau Penggerak Utama. </a:t>
          </a:r>
          <a:endParaRPr lang="en-US" sz="1600" kern="1200"/>
        </a:p>
      </dsp:txBody>
      <dsp:txXfrm>
        <a:off x="144776" y="50451"/>
        <a:ext cx="2620721" cy="1534246"/>
      </dsp:txXfrm>
    </dsp:sp>
    <dsp:sp modelId="{8654A291-2882-4904-81E4-8A998E4520C8}">
      <dsp:nvSpPr>
        <dsp:cNvPr id="0" name=""/>
        <dsp:cNvSpPr/>
      </dsp:nvSpPr>
      <dsp:spPr>
        <a:xfrm>
          <a:off x="3052255" y="480767"/>
          <a:ext cx="575831" cy="67361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052255" y="615490"/>
        <a:ext cx="403082" cy="404168"/>
      </dsp:txXfrm>
    </dsp:sp>
    <dsp:sp modelId="{BCA812B0-D644-439A-A321-2873F93FF37F}">
      <dsp:nvSpPr>
        <dsp:cNvPr id="0" name=""/>
        <dsp:cNvSpPr/>
      </dsp:nvSpPr>
      <dsp:spPr>
        <a:xfrm>
          <a:off x="3899706" y="2718"/>
          <a:ext cx="2716187" cy="162971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d-ID" sz="1600" b="1" kern="1200"/>
            <a:t>KOTA. </a:t>
          </a:r>
          <a:r>
            <a:rPr lang="id-ID" sz="1600" kern="1200"/>
            <a:t>Penggerak di Tingkat Kota kami sebut sebagai calon organiser. Terdiri dari satu atau dua orang. </a:t>
          </a:r>
          <a:endParaRPr lang="en-US" sz="1600" kern="1200"/>
        </a:p>
      </dsp:txBody>
      <dsp:txXfrm>
        <a:off x="3947439" y="50451"/>
        <a:ext cx="2620721" cy="1534246"/>
      </dsp:txXfrm>
    </dsp:sp>
    <dsp:sp modelId="{020C8089-2F51-4049-A951-5D01266C7A7D}">
      <dsp:nvSpPr>
        <dsp:cNvPr id="0" name=""/>
        <dsp:cNvSpPr/>
      </dsp:nvSpPr>
      <dsp:spPr>
        <a:xfrm>
          <a:off x="6854918" y="480767"/>
          <a:ext cx="575831" cy="67361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854918" y="615490"/>
        <a:ext cx="403082" cy="404168"/>
      </dsp:txXfrm>
    </dsp:sp>
    <dsp:sp modelId="{6185453C-C88B-4F31-B394-37D0AC11EFA6}">
      <dsp:nvSpPr>
        <dsp:cNvPr id="0" name=""/>
        <dsp:cNvSpPr/>
      </dsp:nvSpPr>
      <dsp:spPr>
        <a:xfrm>
          <a:off x="7702368" y="2718"/>
          <a:ext cx="2716187" cy="1629712"/>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d-ID" sz="1600" b="1" kern="1200"/>
            <a:t>KELURAHAN. </a:t>
          </a:r>
          <a:r>
            <a:rPr lang="id-ID" sz="1600" kern="1200"/>
            <a:t>Penggerak di tingkat kelurahan kami sebut sebagai kader penggerak kampung. Setiap kelurahan terdapat 2 -5 orang kader penggerak. </a:t>
          </a:r>
          <a:endParaRPr lang="en-US" sz="1600" kern="1200"/>
        </a:p>
      </dsp:txBody>
      <dsp:txXfrm>
        <a:off x="7750101" y="50451"/>
        <a:ext cx="2620721" cy="1534246"/>
      </dsp:txXfrm>
    </dsp:sp>
    <dsp:sp modelId="{FFC57DCD-95B5-46CE-B7C1-59F5BEBB3C1A}">
      <dsp:nvSpPr>
        <dsp:cNvPr id="0" name=""/>
        <dsp:cNvSpPr/>
      </dsp:nvSpPr>
      <dsp:spPr>
        <a:xfrm rot="5400000">
          <a:off x="8772546" y="1822564"/>
          <a:ext cx="575831" cy="67361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5400000">
        <a:off x="8858378" y="1871456"/>
        <a:ext cx="404168" cy="403082"/>
      </dsp:txXfrm>
    </dsp:sp>
    <dsp:sp modelId="{9EDF9653-B5D7-40FE-A596-B88921F1248E}">
      <dsp:nvSpPr>
        <dsp:cNvPr id="0" name=""/>
        <dsp:cNvSpPr/>
      </dsp:nvSpPr>
      <dsp:spPr>
        <a:xfrm>
          <a:off x="7702368" y="2718906"/>
          <a:ext cx="2716187" cy="1629712"/>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d-ID" sz="1600" b="1" kern="1200"/>
            <a:t>MASSA/WARGA. </a:t>
          </a:r>
          <a:r>
            <a:rPr lang="id-ID" sz="1600" kern="1200"/>
            <a:t>Massa adalah anggota atau calon anggota. Setiap kampung/ Kelurahan terdapat 20 – 200 orang. </a:t>
          </a:r>
          <a:endParaRPr lang="en-US" sz="1600" kern="1200"/>
        </a:p>
      </dsp:txBody>
      <dsp:txXfrm>
        <a:off x="7750101" y="2766639"/>
        <a:ext cx="2620721" cy="1534246"/>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Judul">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E6987AF9-A4BC-B55B-D1E1-BB23CBA1AF05}"/>
              </a:ext>
            </a:extLst>
          </p:cNvPr>
          <p:cNvSpPr>
            <a:spLocks noGrp="1"/>
          </p:cNvSpPr>
          <p:nvPr>
            <p:ph type="ctrTitle"/>
          </p:nvPr>
        </p:nvSpPr>
        <p:spPr>
          <a:xfrm>
            <a:off x="1524000" y="1122363"/>
            <a:ext cx="9144000" cy="2387600"/>
          </a:xfrm>
        </p:spPr>
        <p:txBody>
          <a:bodyPr anchor="b"/>
          <a:lstStyle>
            <a:lvl1pPr algn="ctr">
              <a:defRPr sz="6000"/>
            </a:lvl1pPr>
          </a:lstStyle>
          <a:p>
            <a:r>
              <a:rPr lang="id-ID"/>
              <a:t>Klik untuk mengedit gaya judul Master</a:t>
            </a:r>
          </a:p>
        </p:txBody>
      </p:sp>
      <p:sp>
        <p:nvSpPr>
          <p:cNvPr id="3" name="Subjudul 2">
            <a:extLst>
              <a:ext uri="{FF2B5EF4-FFF2-40B4-BE49-F238E27FC236}">
                <a16:creationId xmlns:a16="http://schemas.microsoft.com/office/drawing/2014/main" id="{CD2729EE-2A7A-253F-FA05-B1DBE605FB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d-ID"/>
              <a:t>Klik untuk mengedit gaya subjudul Master</a:t>
            </a:r>
          </a:p>
        </p:txBody>
      </p:sp>
      <p:sp>
        <p:nvSpPr>
          <p:cNvPr id="4" name="Tampungan Tanggal 3">
            <a:extLst>
              <a:ext uri="{FF2B5EF4-FFF2-40B4-BE49-F238E27FC236}">
                <a16:creationId xmlns:a16="http://schemas.microsoft.com/office/drawing/2014/main" id="{48059A1A-14E4-1351-B5A9-216903BFE884}"/>
              </a:ext>
            </a:extLst>
          </p:cNvPr>
          <p:cNvSpPr>
            <a:spLocks noGrp="1"/>
          </p:cNvSpPr>
          <p:nvPr>
            <p:ph type="dt" sz="half" idx="10"/>
          </p:nvPr>
        </p:nvSpPr>
        <p:spPr/>
        <p:txBody>
          <a:bodyPr/>
          <a:lstStyle/>
          <a:p>
            <a:fld id="{A8BD3C3C-5FFC-4F6E-A8E0-FDEE7D14F50D}" type="datetimeFigureOut">
              <a:rPr lang="id-ID" smtClean="0"/>
              <a:t>09/10/2024</a:t>
            </a:fld>
            <a:endParaRPr lang="id-ID"/>
          </a:p>
        </p:txBody>
      </p:sp>
      <p:sp>
        <p:nvSpPr>
          <p:cNvPr id="5" name="Tampungan Kaki 4">
            <a:extLst>
              <a:ext uri="{FF2B5EF4-FFF2-40B4-BE49-F238E27FC236}">
                <a16:creationId xmlns:a16="http://schemas.microsoft.com/office/drawing/2014/main" id="{C26E2EA2-B2C5-8BBD-5D17-BCB2122EF39F}"/>
              </a:ext>
            </a:extLst>
          </p:cNvPr>
          <p:cNvSpPr>
            <a:spLocks noGrp="1"/>
          </p:cNvSpPr>
          <p:nvPr>
            <p:ph type="ftr" sz="quarter" idx="11"/>
          </p:nvPr>
        </p:nvSpPr>
        <p:spPr/>
        <p:txBody>
          <a:bodyPr/>
          <a:lstStyle/>
          <a:p>
            <a:endParaRPr lang="id-ID"/>
          </a:p>
        </p:txBody>
      </p:sp>
      <p:sp>
        <p:nvSpPr>
          <p:cNvPr id="6" name="Tampungan Nomor Slide 5">
            <a:extLst>
              <a:ext uri="{FF2B5EF4-FFF2-40B4-BE49-F238E27FC236}">
                <a16:creationId xmlns:a16="http://schemas.microsoft.com/office/drawing/2014/main" id="{11E18E63-580E-3F37-F4EA-5CAEAF57F87A}"/>
              </a:ext>
            </a:extLst>
          </p:cNvPr>
          <p:cNvSpPr>
            <a:spLocks noGrp="1"/>
          </p:cNvSpPr>
          <p:nvPr>
            <p:ph type="sldNum" sz="quarter" idx="12"/>
          </p:nvPr>
        </p:nvSpPr>
        <p:spPr/>
        <p:txBody>
          <a:bodyPr/>
          <a:lstStyle/>
          <a:p>
            <a:fld id="{0D7A7919-EB3C-4180-AE3D-942283BC3D36}" type="slidenum">
              <a:rPr lang="id-ID" smtClean="0"/>
              <a:t>‹#›</a:t>
            </a:fld>
            <a:endParaRPr lang="id-ID"/>
          </a:p>
        </p:txBody>
      </p:sp>
    </p:spTree>
    <p:extLst>
      <p:ext uri="{BB962C8B-B14F-4D97-AF65-F5344CB8AC3E}">
        <p14:creationId xmlns:p14="http://schemas.microsoft.com/office/powerpoint/2010/main" val="988446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Judul dan Teks Vertikal">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EB0E8E9B-3EBF-7A9D-902D-E367697BB3E1}"/>
              </a:ext>
            </a:extLst>
          </p:cNvPr>
          <p:cNvSpPr>
            <a:spLocks noGrp="1"/>
          </p:cNvSpPr>
          <p:nvPr>
            <p:ph type="title"/>
          </p:nvPr>
        </p:nvSpPr>
        <p:spPr/>
        <p:txBody>
          <a:bodyPr/>
          <a:lstStyle/>
          <a:p>
            <a:r>
              <a:rPr lang="id-ID"/>
              <a:t>Klik untuk mengedit gaya judul Master</a:t>
            </a:r>
          </a:p>
        </p:txBody>
      </p:sp>
      <p:sp>
        <p:nvSpPr>
          <p:cNvPr id="3" name="Tampungan Teks Vertikal 2">
            <a:extLst>
              <a:ext uri="{FF2B5EF4-FFF2-40B4-BE49-F238E27FC236}">
                <a16:creationId xmlns:a16="http://schemas.microsoft.com/office/drawing/2014/main" id="{205AD9EC-902A-2B2D-F76B-7938733C5FCD}"/>
              </a:ext>
            </a:extLst>
          </p:cNvPr>
          <p:cNvSpPr>
            <a:spLocks noGrp="1"/>
          </p:cNvSpPr>
          <p:nvPr>
            <p:ph type="body" orient="vert" idx="1"/>
          </p:nvPr>
        </p:nvSpPr>
        <p:spPr/>
        <p:txBody>
          <a:bodyPr vert="eaVert"/>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anggal 3">
            <a:extLst>
              <a:ext uri="{FF2B5EF4-FFF2-40B4-BE49-F238E27FC236}">
                <a16:creationId xmlns:a16="http://schemas.microsoft.com/office/drawing/2014/main" id="{055AF521-2022-B317-9972-B053FA7D7229}"/>
              </a:ext>
            </a:extLst>
          </p:cNvPr>
          <p:cNvSpPr>
            <a:spLocks noGrp="1"/>
          </p:cNvSpPr>
          <p:nvPr>
            <p:ph type="dt" sz="half" idx="10"/>
          </p:nvPr>
        </p:nvSpPr>
        <p:spPr/>
        <p:txBody>
          <a:bodyPr/>
          <a:lstStyle/>
          <a:p>
            <a:fld id="{A8BD3C3C-5FFC-4F6E-A8E0-FDEE7D14F50D}" type="datetimeFigureOut">
              <a:rPr lang="id-ID" smtClean="0"/>
              <a:t>09/10/2024</a:t>
            </a:fld>
            <a:endParaRPr lang="id-ID"/>
          </a:p>
        </p:txBody>
      </p:sp>
      <p:sp>
        <p:nvSpPr>
          <p:cNvPr id="5" name="Tampungan Kaki 4">
            <a:extLst>
              <a:ext uri="{FF2B5EF4-FFF2-40B4-BE49-F238E27FC236}">
                <a16:creationId xmlns:a16="http://schemas.microsoft.com/office/drawing/2014/main" id="{92FA036F-B19B-5AB9-575D-6135DD15315E}"/>
              </a:ext>
            </a:extLst>
          </p:cNvPr>
          <p:cNvSpPr>
            <a:spLocks noGrp="1"/>
          </p:cNvSpPr>
          <p:nvPr>
            <p:ph type="ftr" sz="quarter" idx="11"/>
          </p:nvPr>
        </p:nvSpPr>
        <p:spPr/>
        <p:txBody>
          <a:bodyPr/>
          <a:lstStyle/>
          <a:p>
            <a:endParaRPr lang="id-ID"/>
          </a:p>
        </p:txBody>
      </p:sp>
      <p:sp>
        <p:nvSpPr>
          <p:cNvPr id="6" name="Tampungan Nomor Slide 5">
            <a:extLst>
              <a:ext uri="{FF2B5EF4-FFF2-40B4-BE49-F238E27FC236}">
                <a16:creationId xmlns:a16="http://schemas.microsoft.com/office/drawing/2014/main" id="{818C77C9-F4B8-8F64-4A46-AB8290AEB776}"/>
              </a:ext>
            </a:extLst>
          </p:cNvPr>
          <p:cNvSpPr>
            <a:spLocks noGrp="1"/>
          </p:cNvSpPr>
          <p:nvPr>
            <p:ph type="sldNum" sz="quarter" idx="12"/>
          </p:nvPr>
        </p:nvSpPr>
        <p:spPr/>
        <p:txBody>
          <a:bodyPr/>
          <a:lstStyle/>
          <a:p>
            <a:fld id="{0D7A7919-EB3C-4180-AE3D-942283BC3D36}" type="slidenum">
              <a:rPr lang="id-ID" smtClean="0"/>
              <a:t>‹#›</a:t>
            </a:fld>
            <a:endParaRPr lang="id-ID"/>
          </a:p>
        </p:txBody>
      </p:sp>
    </p:spTree>
    <p:extLst>
      <p:ext uri="{BB962C8B-B14F-4D97-AF65-F5344CB8AC3E}">
        <p14:creationId xmlns:p14="http://schemas.microsoft.com/office/powerpoint/2010/main" val="7970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Judul Vertikal dan Teks">
    <p:spTree>
      <p:nvGrpSpPr>
        <p:cNvPr id="1" name=""/>
        <p:cNvGrpSpPr/>
        <p:nvPr/>
      </p:nvGrpSpPr>
      <p:grpSpPr>
        <a:xfrm>
          <a:off x="0" y="0"/>
          <a:ext cx="0" cy="0"/>
          <a:chOff x="0" y="0"/>
          <a:chExt cx="0" cy="0"/>
        </a:xfrm>
      </p:grpSpPr>
      <p:sp>
        <p:nvSpPr>
          <p:cNvPr id="2" name="Judul Vertikal 1">
            <a:extLst>
              <a:ext uri="{FF2B5EF4-FFF2-40B4-BE49-F238E27FC236}">
                <a16:creationId xmlns:a16="http://schemas.microsoft.com/office/drawing/2014/main" id="{2F6D1533-7E0E-4158-C8D3-85F899F7ECFE}"/>
              </a:ext>
            </a:extLst>
          </p:cNvPr>
          <p:cNvSpPr>
            <a:spLocks noGrp="1"/>
          </p:cNvSpPr>
          <p:nvPr>
            <p:ph type="title" orient="vert"/>
          </p:nvPr>
        </p:nvSpPr>
        <p:spPr>
          <a:xfrm>
            <a:off x="8724900" y="365125"/>
            <a:ext cx="2628900" cy="5811838"/>
          </a:xfrm>
        </p:spPr>
        <p:txBody>
          <a:bodyPr vert="eaVert"/>
          <a:lstStyle/>
          <a:p>
            <a:r>
              <a:rPr lang="id-ID"/>
              <a:t>Klik untuk mengedit gaya judul Master</a:t>
            </a:r>
          </a:p>
        </p:txBody>
      </p:sp>
      <p:sp>
        <p:nvSpPr>
          <p:cNvPr id="3" name="Tampungan Teks Vertikal 2">
            <a:extLst>
              <a:ext uri="{FF2B5EF4-FFF2-40B4-BE49-F238E27FC236}">
                <a16:creationId xmlns:a16="http://schemas.microsoft.com/office/drawing/2014/main" id="{3B38C3B4-4608-1DFD-2759-BF64375176ED}"/>
              </a:ext>
            </a:extLst>
          </p:cNvPr>
          <p:cNvSpPr>
            <a:spLocks noGrp="1"/>
          </p:cNvSpPr>
          <p:nvPr>
            <p:ph type="body" orient="vert" idx="1"/>
          </p:nvPr>
        </p:nvSpPr>
        <p:spPr>
          <a:xfrm>
            <a:off x="838200" y="365125"/>
            <a:ext cx="7734300" cy="5811838"/>
          </a:xfrm>
        </p:spPr>
        <p:txBody>
          <a:bodyPr vert="eaVert"/>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anggal 3">
            <a:extLst>
              <a:ext uri="{FF2B5EF4-FFF2-40B4-BE49-F238E27FC236}">
                <a16:creationId xmlns:a16="http://schemas.microsoft.com/office/drawing/2014/main" id="{EA4F7B76-B850-7170-34CF-012008B6CD66}"/>
              </a:ext>
            </a:extLst>
          </p:cNvPr>
          <p:cNvSpPr>
            <a:spLocks noGrp="1"/>
          </p:cNvSpPr>
          <p:nvPr>
            <p:ph type="dt" sz="half" idx="10"/>
          </p:nvPr>
        </p:nvSpPr>
        <p:spPr/>
        <p:txBody>
          <a:bodyPr/>
          <a:lstStyle/>
          <a:p>
            <a:fld id="{A8BD3C3C-5FFC-4F6E-A8E0-FDEE7D14F50D}" type="datetimeFigureOut">
              <a:rPr lang="id-ID" smtClean="0"/>
              <a:t>09/10/2024</a:t>
            </a:fld>
            <a:endParaRPr lang="id-ID"/>
          </a:p>
        </p:txBody>
      </p:sp>
      <p:sp>
        <p:nvSpPr>
          <p:cNvPr id="5" name="Tampungan Kaki 4">
            <a:extLst>
              <a:ext uri="{FF2B5EF4-FFF2-40B4-BE49-F238E27FC236}">
                <a16:creationId xmlns:a16="http://schemas.microsoft.com/office/drawing/2014/main" id="{F53D0D10-FBFC-C66C-B292-F0AB5536E914}"/>
              </a:ext>
            </a:extLst>
          </p:cNvPr>
          <p:cNvSpPr>
            <a:spLocks noGrp="1"/>
          </p:cNvSpPr>
          <p:nvPr>
            <p:ph type="ftr" sz="quarter" idx="11"/>
          </p:nvPr>
        </p:nvSpPr>
        <p:spPr/>
        <p:txBody>
          <a:bodyPr/>
          <a:lstStyle/>
          <a:p>
            <a:endParaRPr lang="id-ID"/>
          </a:p>
        </p:txBody>
      </p:sp>
      <p:sp>
        <p:nvSpPr>
          <p:cNvPr id="6" name="Tampungan Nomor Slide 5">
            <a:extLst>
              <a:ext uri="{FF2B5EF4-FFF2-40B4-BE49-F238E27FC236}">
                <a16:creationId xmlns:a16="http://schemas.microsoft.com/office/drawing/2014/main" id="{2B4C5538-8E5D-85ED-AB3D-1DB163BDEDAB}"/>
              </a:ext>
            </a:extLst>
          </p:cNvPr>
          <p:cNvSpPr>
            <a:spLocks noGrp="1"/>
          </p:cNvSpPr>
          <p:nvPr>
            <p:ph type="sldNum" sz="quarter" idx="12"/>
          </p:nvPr>
        </p:nvSpPr>
        <p:spPr/>
        <p:txBody>
          <a:bodyPr/>
          <a:lstStyle/>
          <a:p>
            <a:fld id="{0D7A7919-EB3C-4180-AE3D-942283BC3D36}" type="slidenum">
              <a:rPr lang="id-ID" smtClean="0"/>
              <a:t>‹#›</a:t>
            </a:fld>
            <a:endParaRPr lang="id-ID"/>
          </a:p>
        </p:txBody>
      </p:sp>
    </p:spTree>
    <p:extLst>
      <p:ext uri="{BB962C8B-B14F-4D97-AF65-F5344CB8AC3E}">
        <p14:creationId xmlns:p14="http://schemas.microsoft.com/office/powerpoint/2010/main" val="2970440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udul dan Konte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5AB843CF-CD82-4F18-BC60-3FA3D796674E}"/>
              </a:ext>
            </a:extLst>
          </p:cNvPr>
          <p:cNvSpPr>
            <a:spLocks noGrp="1"/>
          </p:cNvSpPr>
          <p:nvPr>
            <p:ph type="title"/>
          </p:nvPr>
        </p:nvSpPr>
        <p:spPr/>
        <p:txBody>
          <a:bodyPr/>
          <a:lstStyle/>
          <a:p>
            <a:r>
              <a:rPr lang="id-ID"/>
              <a:t>Klik untuk mengedit gaya judul Master</a:t>
            </a:r>
          </a:p>
        </p:txBody>
      </p:sp>
      <p:sp>
        <p:nvSpPr>
          <p:cNvPr id="3" name="Tampungan Konten 2">
            <a:extLst>
              <a:ext uri="{FF2B5EF4-FFF2-40B4-BE49-F238E27FC236}">
                <a16:creationId xmlns:a16="http://schemas.microsoft.com/office/drawing/2014/main" id="{427995B5-D3BE-D9A3-E7F1-5024C58729D6}"/>
              </a:ext>
            </a:extLst>
          </p:cNvPr>
          <p:cNvSpPr>
            <a:spLocks noGrp="1"/>
          </p:cNvSpPr>
          <p:nvPr>
            <p:ph idx="1"/>
          </p:nvPr>
        </p:nvSpPr>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anggal 3">
            <a:extLst>
              <a:ext uri="{FF2B5EF4-FFF2-40B4-BE49-F238E27FC236}">
                <a16:creationId xmlns:a16="http://schemas.microsoft.com/office/drawing/2014/main" id="{A6C5D417-B501-B9FB-12A8-A0E26EE3FB8C}"/>
              </a:ext>
            </a:extLst>
          </p:cNvPr>
          <p:cNvSpPr>
            <a:spLocks noGrp="1"/>
          </p:cNvSpPr>
          <p:nvPr>
            <p:ph type="dt" sz="half" idx="10"/>
          </p:nvPr>
        </p:nvSpPr>
        <p:spPr/>
        <p:txBody>
          <a:bodyPr/>
          <a:lstStyle/>
          <a:p>
            <a:fld id="{A8BD3C3C-5FFC-4F6E-A8E0-FDEE7D14F50D}" type="datetimeFigureOut">
              <a:rPr lang="id-ID" smtClean="0"/>
              <a:t>09/10/2024</a:t>
            </a:fld>
            <a:endParaRPr lang="id-ID"/>
          </a:p>
        </p:txBody>
      </p:sp>
      <p:sp>
        <p:nvSpPr>
          <p:cNvPr id="5" name="Tampungan Kaki 4">
            <a:extLst>
              <a:ext uri="{FF2B5EF4-FFF2-40B4-BE49-F238E27FC236}">
                <a16:creationId xmlns:a16="http://schemas.microsoft.com/office/drawing/2014/main" id="{9C9864C2-9071-0DA5-8984-DEC44910A59E}"/>
              </a:ext>
            </a:extLst>
          </p:cNvPr>
          <p:cNvSpPr>
            <a:spLocks noGrp="1"/>
          </p:cNvSpPr>
          <p:nvPr>
            <p:ph type="ftr" sz="quarter" idx="11"/>
          </p:nvPr>
        </p:nvSpPr>
        <p:spPr/>
        <p:txBody>
          <a:bodyPr/>
          <a:lstStyle/>
          <a:p>
            <a:endParaRPr lang="id-ID"/>
          </a:p>
        </p:txBody>
      </p:sp>
      <p:sp>
        <p:nvSpPr>
          <p:cNvPr id="6" name="Tampungan Nomor Slide 5">
            <a:extLst>
              <a:ext uri="{FF2B5EF4-FFF2-40B4-BE49-F238E27FC236}">
                <a16:creationId xmlns:a16="http://schemas.microsoft.com/office/drawing/2014/main" id="{716F0CC8-2F6E-0221-0C5C-8D1692EB6611}"/>
              </a:ext>
            </a:extLst>
          </p:cNvPr>
          <p:cNvSpPr>
            <a:spLocks noGrp="1"/>
          </p:cNvSpPr>
          <p:nvPr>
            <p:ph type="sldNum" sz="quarter" idx="12"/>
          </p:nvPr>
        </p:nvSpPr>
        <p:spPr/>
        <p:txBody>
          <a:bodyPr/>
          <a:lstStyle/>
          <a:p>
            <a:fld id="{0D7A7919-EB3C-4180-AE3D-942283BC3D36}" type="slidenum">
              <a:rPr lang="id-ID" smtClean="0"/>
              <a:t>‹#›</a:t>
            </a:fld>
            <a:endParaRPr lang="id-ID"/>
          </a:p>
        </p:txBody>
      </p:sp>
    </p:spTree>
    <p:extLst>
      <p:ext uri="{BB962C8B-B14F-4D97-AF65-F5344CB8AC3E}">
        <p14:creationId xmlns:p14="http://schemas.microsoft.com/office/powerpoint/2010/main" val="3438964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eader Bagia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19AF6B78-84F0-D04C-C974-B97607900254}"/>
              </a:ext>
            </a:extLst>
          </p:cNvPr>
          <p:cNvSpPr>
            <a:spLocks noGrp="1"/>
          </p:cNvSpPr>
          <p:nvPr>
            <p:ph type="title"/>
          </p:nvPr>
        </p:nvSpPr>
        <p:spPr>
          <a:xfrm>
            <a:off x="831850" y="1709738"/>
            <a:ext cx="10515600" cy="2852737"/>
          </a:xfrm>
        </p:spPr>
        <p:txBody>
          <a:bodyPr anchor="b"/>
          <a:lstStyle>
            <a:lvl1pPr>
              <a:defRPr sz="6000"/>
            </a:lvl1pPr>
          </a:lstStyle>
          <a:p>
            <a:r>
              <a:rPr lang="id-ID"/>
              <a:t>Klik untuk mengedit gaya judul Master</a:t>
            </a:r>
          </a:p>
        </p:txBody>
      </p:sp>
      <p:sp>
        <p:nvSpPr>
          <p:cNvPr id="3" name="Tampungan Teks 2">
            <a:extLst>
              <a:ext uri="{FF2B5EF4-FFF2-40B4-BE49-F238E27FC236}">
                <a16:creationId xmlns:a16="http://schemas.microsoft.com/office/drawing/2014/main" id="{EEAAFAF6-C5DC-AD0F-87F0-78835C4F207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d-ID"/>
              <a:t>Klik untuk edit gaya teks Master</a:t>
            </a:r>
          </a:p>
        </p:txBody>
      </p:sp>
      <p:sp>
        <p:nvSpPr>
          <p:cNvPr id="4" name="Tampungan Tanggal 3">
            <a:extLst>
              <a:ext uri="{FF2B5EF4-FFF2-40B4-BE49-F238E27FC236}">
                <a16:creationId xmlns:a16="http://schemas.microsoft.com/office/drawing/2014/main" id="{4118F7F1-39CC-6A09-49E4-780B4AB536BC}"/>
              </a:ext>
            </a:extLst>
          </p:cNvPr>
          <p:cNvSpPr>
            <a:spLocks noGrp="1"/>
          </p:cNvSpPr>
          <p:nvPr>
            <p:ph type="dt" sz="half" idx="10"/>
          </p:nvPr>
        </p:nvSpPr>
        <p:spPr/>
        <p:txBody>
          <a:bodyPr/>
          <a:lstStyle/>
          <a:p>
            <a:fld id="{A8BD3C3C-5FFC-4F6E-A8E0-FDEE7D14F50D}" type="datetimeFigureOut">
              <a:rPr lang="id-ID" smtClean="0"/>
              <a:t>09/10/2024</a:t>
            </a:fld>
            <a:endParaRPr lang="id-ID"/>
          </a:p>
        </p:txBody>
      </p:sp>
      <p:sp>
        <p:nvSpPr>
          <p:cNvPr id="5" name="Tampungan Kaki 4">
            <a:extLst>
              <a:ext uri="{FF2B5EF4-FFF2-40B4-BE49-F238E27FC236}">
                <a16:creationId xmlns:a16="http://schemas.microsoft.com/office/drawing/2014/main" id="{B9F3172A-D433-5508-3097-FFB21F043E91}"/>
              </a:ext>
            </a:extLst>
          </p:cNvPr>
          <p:cNvSpPr>
            <a:spLocks noGrp="1"/>
          </p:cNvSpPr>
          <p:nvPr>
            <p:ph type="ftr" sz="quarter" idx="11"/>
          </p:nvPr>
        </p:nvSpPr>
        <p:spPr/>
        <p:txBody>
          <a:bodyPr/>
          <a:lstStyle/>
          <a:p>
            <a:endParaRPr lang="id-ID"/>
          </a:p>
        </p:txBody>
      </p:sp>
      <p:sp>
        <p:nvSpPr>
          <p:cNvPr id="6" name="Tampungan Nomor Slide 5">
            <a:extLst>
              <a:ext uri="{FF2B5EF4-FFF2-40B4-BE49-F238E27FC236}">
                <a16:creationId xmlns:a16="http://schemas.microsoft.com/office/drawing/2014/main" id="{72AADB08-87F3-5196-66FA-A8B244A692BD}"/>
              </a:ext>
            </a:extLst>
          </p:cNvPr>
          <p:cNvSpPr>
            <a:spLocks noGrp="1"/>
          </p:cNvSpPr>
          <p:nvPr>
            <p:ph type="sldNum" sz="quarter" idx="12"/>
          </p:nvPr>
        </p:nvSpPr>
        <p:spPr/>
        <p:txBody>
          <a:bodyPr/>
          <a:lstStyle/>
          <a:p>
            <a:fld id="{0D7A7919-EB3C-4180-AE3D-942283BC3D36}" type="slidenum">
              <a:rPr lang="id-ID" smtClean="0"/>
              <a:t>‹#›</a:t>
            </a:fld>
            <a:endParaRPr lang="id-ID"/>
          </a:p>
        </p:txBody>
      </p:sp>
    </p:spTree>
    <p:extLst>
      <p:ext uri="{BB962C8B-B14F-4D97-AF65-F5344CB8AC3E}">
        <p14:creationId xmlns:p14="http://schemas.microsoft.com/office/powerpoint/2010/main" val="1669691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 Konte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D608B34C-C4A6-02C4-F751-8930A20BFDEE}"/>
              </a:ext>
            </a:extLst>
          </p:cNvPr>
          <p:cNvSpPr>
            <a:spLocks noGrp="1"/>
          </p:cNvSpPr>
          <p:nvPr>
            <p:ph type="title"/>
          </p:nvPr>
        </p:nvSpPr>
        <p:spPr/>
        <p:txBody>
          <a:bodyPr/>
          <a:lstStyle/>
          <a:p>
            <a:r>
              <a:rPr lang="id-ID"/>
              <a:t>Klik untuk mengedit gaya judul Master</a:t>
            </a:r>
          </a:p>
        </p:txBody>
      </p:sp>
      <p:sp>
        <p:nvSpPr>
          <p:cNvPr id="3" name="Tampungan Konten 2">
            <a:extLst>
              <a:ext uri="{FF2B5EF4-FFF2-40B4-BE49-F238E27FC236}">
                <a16:creationId xmlns:a16="http://schemas.microsoft.com/office/drawing/2014/main" id="{20E68ADC-91E7-9FC6-AF3F-C114113354B3}"/>
              </a:ext>
            </a:extLst>
          </p:cNvPr>
          <p:cNvSpPr>
            <a:spLocks noGrp="1"/>
          </p:cNvSpPr>
          <p:nvPr>
            <p:ph sz="half" idx="1"/>
          </p:nvPr>
        </p:nvSpPr>
        <p:spPr>
          <a:xfrm>
            <a:off x="838200" y="1825625"/>
            <a:ext cx="5181600" cy="435133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Konten 3">
            <a:extLst>
              <a:ext uri="{FF2B5EF4-FFF2-40B4-BE49-F238E27FC236}">
                <a16:creationId xmlns:a16="http://schemas.microsoft.com/office/drawing/2014/main" id="{219A4A44-CF30-05CD-5D6F-90D9D411EEA9}"/>
              </a:ext>
            </a:extLst>
          </p:cNvPr>
          <p:cNvSpPr>
            <a:spLocks noGrp="1"/>
          </p:cNvSpPr>
          <p:nvPr>
            <p:ph sz="half" idx="2"/>
          </p:nvPr>
        </p:nvSpPr>
        <p:spPr>
          <a:xfrm>
            <a:off x="6172200" y="1825625"/>
            <a:ext cx="5181600" cy="435133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5" name="Tampungan Tanggal 4">
            <a:extLst>
              <a:ext uri="{FF2B5EF4-FFF2-40B4-BE49-F238E27FC236}">
                <a16:creationId xmlns:a16="http://schemas.microsoft.com/office/drawing/2014/main" id="{8303F5C0-7B1F-CEF2-7AE5-4B8C104E98C3}"/>
              </a:ext>
            </a:extLst>
          </p:cNvPr>
          <p:cNvSpPr>
            <a:spLocks noGrp="1"/>
          </p:cNvSpPr>
          <p:nvPr>
            <p:ph type="dt" sz="half" idx="10"/>
          </p:nvPr>
        </p:nvSpPr>
        <p:spPr/>
        <p:txBody>
          <a:bodyPr/>
          <a:lstStyle/>
          <a:p>
            <a:fld id="{A8BD3C3C-5FFC-4F6E-A8E0-FDEE7D14F50D}" type="datetimeFigureOut">
              <a:rPr lang="id-ID" smtClean="0"/>
              <a:t>09/10/2024</a:t>
            </a:fld>
            <a:endParaRPr lang="id-ID"/>
          </a:p>
        </p:txBody>
      </p:sp>
      <p:sp>
        <p:nvSpPr>
          <p:cNvPr id="6" name="Tampungan Kaki 5">
            <a:extLst>
              <a:ext uri="{FF2B5EF4-FFF2-40B4-BE49-F238E27FC236}">
                <a16:creationId xmlns:a16="http://schemas.microsoft.com/office/drawing/2014/main" id="{081FFC47-E2A3-0E64-8402-62D3FE39CF6E}"/>
              </a:ext>
            </a:extLst>
          </p:cNvPr>
          <p:cNvSpPr>
            <a:spLocks noGrp="1"/>
          </p:cNvSpPr>
          <p:nvPr>
            <p:ph type="ftr" sz="quarter" idx="11"/>
          </p:nvPr>
        </p:nvSpPr>
        <p:spPr/>
        <p:txBody>
          <a:bodyPr/>
          <a:lstStyle/>
          <a:p>
            <a:endParaRPr lang="id-ID"/>
          </a:p>
        </p:txBody>
      </p:sp>
      <p:sp>
        <p:nvSpPr>
          <p:cNvPr id="7" name="Tampungan Nomor Slide 6">
            <a:extLst>
              <a:ext uri="{FF2B5EF4-FFF2-40B4-BE49-F238E27FC236}">
                <a16:creationId xmlns:a16="http://schemas.microsoft.com/office/drawing/2014/main" id="{E124E14B-F7BC-FD2D-F62F-A956F517D07C}"/>
              </a:ext>
            </a:extLst>
          </p:cNvPr>
          <p:cNvSpPr>
            <a:spLocks noGrp="1"/>
          </p:cNvSpPr>
          <p:nvPr>
            <p:ph type="sldNum" sz="quarter" idx="12"/>
          </p:nvPr>
        </p:nvSpPr>
        <p:spPr/>
        <p:txBody>
          <a:bodyPr/>
          <a:lstStyle/>
          <a:p>
            <a:fld id="{0D7A7919-EB3C-4180-AE3D-942283BC3D36}" type="slidenum">
              <a:rPr lang="id-ID" smtClean="0"/>
              <a:t>‹#›</a:t>
            </a:fld>
            <a:endParaRPr lang="id-ID"/>
          </a:p>
        </p:txBody>
      </p:sp>
    </p:spTree>
    <p:extLst>
      <p:ext uri="{BB962C8B-B14F-4D97-AF65-F5344CB8AC3E}">
        <p14:creationId xmlns:p14="http://schemas.microsoft.com/office/powerpoint/2010/main" val="1281554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erbandinga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7B80EA3C-22CF-8061-7CA4-BF7DF2F22977}"/>
              </a:ext>
            </a:extLst>
          </p:cNvPr>
          <p:cNvSpPr>
            <a:spLocks noGrp="1"/>
          </p:cNvSpPr>
          <p:nvPr>
            <p:ph type="title"/>
          </p:nvPr>
        </p:nvSpPr>
        <p:spPr>
          <a:xfrm>
            <a:off x="839788" y="365125"/>
            <a:ext cx="10515600" cy="1325563"/>
          </a:xfrm>
        </p:spPr>
        <p:txBody>
          <a:bodyPr/>
          <a:lstStyle/>
          <a:p>
            <a:r>
              <a:rPr lang="id-ID"/>
              <a:t>Klik untuk mengedit gaya judul Master</a:t>
            </a:r>
          </a:p>
        </p:txBody>
      </p:sp>
      <p:sp>
        <p:nvSpPr>
          <p:cNvPr id="3" name="Tampungan Teks 2">
            <a:extLst>
              <a:ext uri="{FF2B5EF4-FFF2-40B4-BE49-F238E27FC236}">
                <a16:creationId xmlns:a16="http://schemas.microsoft.com/office/drawing/2014/main" id="{B74AF1DE-8C40-7F0F-D3CD-5724DF3D6E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a:t>Klik untuk edit gaya teks Master</a:t>
            </a:r>
          </a:p>
        </p:txBody>
      </p:sp>
      <p:sp>
        <p:nvSpPr>
          <p:cNvPr id="4" name="Tampungan Konten 3">
            <a:extLst>
              <a:ext uri="{FF2B5EF4-FFF2-40B4-BE49-F238E27FC236}">
                <a16:creationId xmlns:a16="http://schemas.microsoft.com/office/drawing/2014/main" id="{0CE8D3E8-62CD-C3B3-9104-72C90A39C260}"/>
              </a:ext>
            </a:extLst>
          </p:cNvPr>
          <p:cNvSpPr>
            <a:spLocks noGrp="1"/>
          </p:cNvSpPr>
          <p:nvPr>
            <p:ph sz="half" idx="2"/>
          </p:nvPr>
        </p:nvSpPr>
        <p:spPr>
          <a:xfrm>
            <a:off x="839788" y="2505075"/>
            <a:ext cx="5157787" cy="368458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5" name="Tampungan Teks 4">
            <a:extLst>
              <a:ext uri="{FF2B5EF4-FFF2-40B4-BE49-F238E27FC236}">
                <a16:creationId xmlns:a16="http://schemas.microsoft.com/office/drawing/2014/main" id="{587314D5-6FC2-E338-2BF1-A63199E004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a:t>Klik untuk edit gaya teks Master</a:t>
            </a:r>
          </a:p>
        </p:txBody>
      </p:sp>
      <p:sp>
        <p:nvSpPr>
          <p:cNvPr id="6" name="Tampungan Konten 5">
            <a:extLst>
              <a:ext uri="{FF2B5EF4-FFF2-40B4-BE49-F238E27FC236}">
                <a16:creationId xmlns:a16="http://schemas.microsoft.com/office/drawing/2014/main" id="{A5589525-D1C7-B240-90A6-BE458370960C}"/>
              </a:ext>
            </a:extLst>
          </p:cNvPr>
          <p:cNvSpPr>
            <a:spLocks noGrp="1"/>
          </p:cNvSpPr>
          <p:nvPr>
            <p:ph sz="quarter" idx="4"/>
          </p:nvPr>
        </p:nvSpPr>
        <p:spPr>
          <a:xfrm>
            <a:off x="6172200" y="2505075"/>
            <a:ext cx="5183188" cy="368458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7" name="Tampungan Tanggal 6">
            <a:extLst>
              <a:ext uri="{FF2B5EF4-FFF2-40B4-BE49-F238E27FC236}">
                <a16:creationId xmlns:a16="http://schemas.microsoft.com/office/drawing/2014/main" id="{6FEEE8A5-3CC8-0A54-699C-04EC26CC6393}"/>
              </a:ext>
            </a:extLst>
          </p:cNvPr>
          <p:cNvSpPr>
            <a:spLocks noGrp="1"/>
          </p:cNvSpPr>
          <p:nvPr>
            <p:ph type="dt" sz="half" idx="10"/>
          </p:nvPr>
        </p:nvSpPr>
        <p:spPr/>
        <p:txBody>
          <a:bodyPr/>
          <a:lstStyle/>
          <a:p>
            <a:fld id="{A8BD3C3C-5FFC-4F6E-A8E0-FDEE7D14F50D}" type="datetimeFigureOut">
              <a:rPr lang="id-ID" smtClean="0"/>
              <a:t>09/10/2024</a:t>
            </a:fld>
            <a:endParaRPr lang="id-ID"/>
          </a:p>
        </p:txBody>
      </p:sp>
      <p:sp>
        <p:nvSpPr>
          <p:cNvPr id="8" name="Tampungan Kaki 7">
            <a:extLst>
              <a:ext uri="{FF2B5EF4-FFF2-40B4-BE49-F238E27FC236}">
                <a16:creationId xmlns:a16="http://schemas.microsoft.com/office/drawing/2014/main" id="{F47A3C0D-ABFA-EF6B-C5C2-35518C1ECBE9}"/>
              </a:ext>
            </a:extLst>
          </p:cNvPr>
          <p:cNvSpPr>
            <a:spLocks noGrp="1"/>
          </p:cNvSpPr>
          <p:nvPr>
            <p:ph type="ftr" sz="quarter" idx="11"/>
          </p:nvPr>
        </p:nvSpPr>
        <p:spPr/>
        <p:txBody>
          <a:bodyPr/>
          <a:lstStyle/>
          <a:p>
            <a:endParaRPr lang="id-ID"/>
          </a:p>
        </p:txBody>
      </p:sp>
      <p:sp>
        <p:nvSpPr>
          <p:cNvPr id="9" name="Tampungan Nomor Slide 8">
            <a:extLst>
              <a:ext uri="{FF2B5EF4-FFF2-40B4-BE49-F238E27FC236}">
                <a16:creationId xmlns:a16="http://schemas.microsoft.com/office/drawing/2014/main" id="{25D8D2B3-DA5D-8405-1099-A3C473A09B02}"/>
              </a:ext>
            </a:extLst>
          </p:cNvPr>
          <p:cNvSpPr>
            <a:spLocks noGrp="1"/>
          </p:cNvSpPr>
          <p:nvPr>
            <p:ph type="sldNum" sz="quarter" idx="12"/>
          </p:nvPr>
        </p:nvSpPr>
        <p:spPr/>
        <p:txBody>
          <a:bodyPr/>
          <a:lstStyle/>
          <a:p>
            <a:fld id="{0D7A7919-EB3C-4180-AE3D-942283BC3D36}" type="slidenum">
              <a:rPr lang="id-ID" smtClean="0"/>
              <a:t>‹#›</a:t>
            </a:fld>
            <a:endParaRPr lang="id-ID"/>
          </a:p>
        </p:txBody>
      </p:sp>
    </p:spTree>
    <p:extLst>
      <p:ext uri="{BB962C8B-B14F-4D97-AF65-F5344CB8AC3E}">
        <p14:creationId xmlns:p14="http://schemas.microsoft.com/office/powerpoint/2010/main" val="316303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udul Saja">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0D66D5A0-39E4-1CD0-D33D-E41BB22804DB}"/>
              </a:ext>
            </a:extLst>
          </p:cNvPr>
          <p:cNvSpPr>
            <a:spLocks noGrp="1"/>
          </p:cNvSpPr>
          <p:nvPr>
            <p:ph type="title"/>
          </p:nvPr>
        </p:nvSpPr>
        <p:spPr/>
        <p:txBody>
          <a:bodyPr/>
          <a:lstStyle/>
          <a:p>
            <a:r>
              <a:rPr lang="id-ID"/>
              <a:t>Klik untuk mengedit gaya judul Master</a:t>
            </a:r>
          </a:p>
        </p:txBody>
      </p:sp>
      <p:sp>
        <p:nvSpPr>
          <p:cNvPr id="3" name="Tampungan Tanggal 2">
            <a:extLst>
              <a:ext uri="{FF2B5EF4-FFF2-40B4-BE49-F238E27FC236}">
                <a16:creationId xmlns:a16="http://schemas.microsoft.com/office/drawing/2014/main" id="{8F870842-13E9-A202-307B-5CB966179630}"/>
              </a:ext>
            </a:extLst>
          </p:cNvPr>
          <p:cNvSpPr>
            <a:spLocks noGrp="1"/>
          </p:cNvSpPr>
          <p:nvPr>
            <p:ph type="dt" sz="half" idx="10"/>
          </p:nvPr>
        </p:nvSpPr>
        <p:spPr/>
        <p:txBody>
          <a:bodyPr/>
          <a:lstStyle/>
          <a:p>
            <a:fld id="{A8BD3C3C-5FFC-4F6E-A8E0-FDEE7D14F50D}" type="datetimeFigureOut">
              <a:rPr lang="id-ID" smtClean="0"/>
              <a:t>09/10/2024</a:t>
            </a:fld>
            <a:endParaRPr lang="id-ID"/>
          </a:p>
        </p:txBody>
      </p:sp>
      <p:sp>
        <p:nvSpPr>
          <p:cNvPr id="4" name="Tampungan Kaki 3">
            <a:extLst>
              <a:ext uri="{FF2B5EF4-FFF2-40B4-BE49-F238E27FC236}">
                <a16:creationId xmlns:a16="http://schemas.microsoft.com/office/drawing/2014/main" id="{6F0BAADF-4D93-864A-D966-813C7D72BA6E}"/>
              </a:ext>
            </a:extLst>
          </p:cNvPr>
          <p:cNvSpPr>
            <a:spLocks noGrp="1"/>
          </p:cNvSpPr>
          <p:nvPr>
            <p:ph type="ftr" sz="quarter" idx="11"/>
          </p:nvPr>
        </p:nvSpPr>
        <p:spPr/>
        <p:txBody>
          <a:bodyPr/>
          <a:lstStyle/>
          <a:p>
            <a:endParaRPr lang="id-ID"/>
          </a:p>
        </p:txBody>
      </p:sp>
      <p:sp>
        <p:nvSpPr>
          <p:cNvPr id="5" name="Tampungan Nomor Slide 4">
            <a:extLst>
              <a:ext uri="{FF2B5EF4-FFF2-40B4-BE49-F238E27FC236}">
                <a16:creationId xmlns:a16="http://schemas.microsoft.com/office/drawing/2014/main" id="{90C8ACCF-9B32-7A17-2A22-9182CC696AAA}"/>
              </a:ext>
            </a:extLst>
          </p:cNvPr>
          <p:cNvSpPr>
            <a:spLocks noGrp="1"/>
          </p:cNvSpPr>
          <p:nvPr>
            <p:ph type="sldNum" sz="quarter" idx="12"/>
          </p:nvPr>
        </p:nvSpPr>
        <p:spPr/>
        <p:txBody>
          <a:bodyPr/>
          <a:lstStyle/>
          <a:p>
            <a:fld id="{0D7A7919-EB3C-4180-AE3D-942283BC3D36}" type="slidenum">
              <a:rPr lang="id-ID" smtClean="0"/>
              <a:t>‹#›</a:t>
            </a:fld>
            <a:endParaRPr lang="id-ID"/>
          </a:p>
        </p:txBody>
      </p:sp>
    </p:spTree>
    <p:extLst>
      <p:ext uri="{BB962C8B-B14F-4D97-AF65-F5344CB8AC3E}">
        <p14:creationId xmlns:p14="http://schemas.microsoft.com/office/powerpoint/2010/main" val="3766707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Kosong">
    <p:spTree>
      <p:nvGrpSpPr>
        <p:cNvPr id="1" name=""/>
        <p:cNvGrpSpPr/>
        <p:nvPr/>
      </p:nvGrpSpPr>
      <p:grpSpPr>
        <a:xfrm>
          <a:off x="0" y="0"/>
          <a:ext cx="0" cy="0"/>
          <a:chOff x="0" y="0"/>
          <a:chExt cx="0" cy="0"/>
        </a:xfrm>
      </p:grpSpPr>
      <p:sp>
        <p:nvSpPr>
          <p:cNvPr id="2" name="Tampungan Tanggal 1">
            <a:extLst>
              <a:ext uri="{FF2B5EF4-FFF2-40B4-BE49-F238E27FC236}">
                <a16:creationId xmlns:a16="http://schemas.microsoft.com/office/drawing/2014/main" id="{D3034177-44FF-F145-02F9-B533D69F5972}"/>
              </a:ext>
            </a:extLst>
          </p:cNvPr>
          <p:cNvSpPr>
            <a:spLocks noGrp="1"/>
          </p:cNvSpPr>
          <p:nvPr>
            <p:ph type="dt" sz="half" idx="10"/>
          </p:nvPr>
        </p:nvSpPr>
        <p:spPr/>
        <p:txBody>
          <a:bodyPr/>
          <a:lstStyle/>
          <a:p>
            <a:fld id="{A8BD3C3C-5FFC-4F6E-A8E0-FDEE7D14F50D}" type="datetimeFigureOut">
              <a:rPr lang="id-ID" smtClean="0"/>
              <a:t>09/10/2024</a:t>
            </a:fld>
            <a:endParaRPr lang="id-ID"/>
          </a:p>
        </p:txBody>
      </p:sp>
      <p:sp>
        <p:nvSpPr>
          <p:cNvPr id="3" name="Tampungan Kaki 2">
            <a:extLst>
              <a:ext uri="{FF2B5EF4-FFF2-40B4-BE49-F238E27FC236}">
                <a16:creationId xmlns:a16="http://schemas.microsoft.com/office/drawing/2014/main" id="{1F0DAFAC-ED31-EBF3-6B1A-CB52B918CFD5}"/>
              </a:ext>
            </a:extLst>
          </p:cNvPr>
          <p:cNvSpPr>
            <a:spLocks noGrp="1"/>
          </p:cNvSpPr>
          <p:nvPr>
            <p:ph type="ftr" sz="quarter" idx="11"/>
          </p:nvPr>
        </p:nvSpPr>
        <p:spPr/>
        <p:txBody>
          <a:bodyPr/>
          <a:lstStyle/>
          <a:p>
            <a:endParaRPr lang="id-ID"/>
          </a:p>
        </p:txBody>
      </p:sp>
      <p:sp>
        <p:nvSpPr>
          <p:cNvPr id="4" name="Tampungan Nomor Slide 3">
            <a:extLst>
              <a:ext uri="{FF2B5EF4-FFF2-40B4-BE49-F238E27FC236}">
                <a16:creationId xmlns:a16="http://schemas.microsoft.com/office/drawing/2014/main" id="{B71D3B26-A260-3313-0435-379A71AE92C0}"/>
              </a:ext>
            </a:extLst>
          </p:cNvPr>
          <p:cNvSpPr>
            <a:spLocks noGrp="1"/>
          </p:cNvSpPr>
          <p:nvPr>
            <p:ph type="sldNum" sz="quarter" idx="12"/>
          </p:nvPr>
        </p:nvSpPr>
        <p:spPr/>
        <p:txBody>
          <a:bodyPr/>
          <a:lstStyle/>
          <a:p>
            <a:fld id="{0D7A7919-EB3C-4180-AE3D-942283BC3D36}" type="slidenum">
              <a:rPr lang="id-ID" smtClean="0"/>
              <a:t>‹#›</a:t>
            </a:fld>
            <a:endParaRPr lang="id-ID"/>
          </a:p>
        </p:txBody>
      </p:sp>
    </p:spTree>
    <p:extLst>
      <p:ext uri="{BB962C8B-B14F-4D97-AF65-F5344CB8AC3E}">
        <p14:creationId xmlns:p14="http://schemas.microsoft.com/office/powerpoint/2010/main" val="3270265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onten dengan Keteranga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55F8B83D-9C6D-D3B0-FAA3-E1E29F801950}"/>
              </a:ext>
            </a:extLst>
          </p:cNvPr>
          <p:cNvSpPr>
            <a:spLocks noGrp="1"/>
          </p:cNvSpPr>
          <p:nvPr>
            <p:ph type="title"/>
          </p:nvPr>
        </p:nvSpPr>
        <p:spPr>
          <a:xfrm>
            <a:off x="839788" y="457200"/>
            <a:ext cx="3932237" cy="1600200"/>
          </a:xfrm>
        </p:spPr>
        <p:txBody>
          <a:bodyPr anchor="b"/>
          <a:lstStyle>
            <a:lvl1pPr>
              <a:defRPr sz="3200"/>
            </a:lvl1pPr>
          </a:lstStyle>
          <a:p>
            <a:r>
              <a:rPr lang="id-ID"/>
              <a:t>Klik untuk mengedit gaya judul Master</a:t>
            </a:r>
          </a:p>
        </p:txBody>
      </p:sp>
      <p:sp>
        <p:nvSpPr>
          <p:cNvPr id="3" name="Tampungan Konten 2">
            <a:extLst>
              <a:ext uri="{FF2B5EF4-FFF2-40B4-BE49-F238E27FC236}">
                <a16:creationId xmlns:a16="http://schemas.microsoft.com/office/drawing/2014/main" id="{843FF4E8-091A-2DFE-542E-E8B1B31432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eks 3">
            <a:extLst>
              <a:ext uri="{FF2B5EF4-FFF2-40B4-BE49-F238E27FC236}">
                <a16:creationId xmlns:a16="http://schemas.microsoft.com/office/drawing/2014/main" id="{FDFE24EA-DE7E-28BD-4D3E-22184CD294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d-ID"/>
              <a:t>Klik untuk edit gaya teks Master</a:t>
            </a:r>
          </a:p>
        </p:txBody>
      </p:sp>
      <p:sp>
        <p:nvSpPr>
          <p:cNvPr id="5" name="Tampungan Tanggal 4">
            <a:extLst>
              <a:ext uri="{FF2B5EF4-FFF2-40B4-BE49-F238E27FC236}">
                <a16:creationId xmlns:a16="http://schemas.microsoft.com/office/drawing/2014/main" id="{DC9244D4-D886-B1DD-B9D1-A52E1D0DB3A1}"/>
              </a:ext>
            </a:extLst>
          </p:cNvPr>
          <p:cNvSpPr>
            <a:spLocks noGrp="1"/>
          </p:cNvSpPr>
          <p:nvPr>
            <p:ph type="dt" sz="half" idx="10"/>
          </p:nvPr>
        </p:nvSpPr>
        <p:spPr/>
        <p:txBody>
          <a:bodyPr/>
          <a:lstStyle/>
          <a:p>
            <a:fld id="{A8BD3C3C-5FFC-4F6E-A8E0-FDEE7D14F50D}" type="datetimeFigureOut">
              <a:rPr lang="id-ID" smtClean="0"/>
              <a:t>09/10/2024</a:t>
            </a:fld>
            <a:endParaRPr lang="id-ID"/>
          </a:p>
        </p:txBody>
      </p:sp>
      <p:sp>
        <p:nvSpPr>
          <p:cNvPr id="6" name="Tampungan Kaki 5">
            <a:extLst>
              <a:ext uri="{FF2B5EF4-FFF2-40B4-BE49-F238E27FC236}">
                <a16:creationId xmlns:a16="http://schemas.microsoft.com/office/drawing/2014/main" id="{157BB4C0-2566-F6C2-2480-412D6EBDD6C2}"/>
              </a:ext>
            </a:extLst>
          </p:cNvPr>
          <p:cNvSpPr>
            <a:spLocks noGrp="1"/>
          </p:cNvSpPr>
          <p:nvPr>
            <p:ph type="ftr" sz="quarter" idx="11"/>
          </p:nvPr>
        </p:nvSpPr>
        <p:spPr/>
        <p:txBody>
          <a:bodyPr/>
          <a:lstStyle/>
          <a:p>
            <a:endParaRPr lang="id-ID"/>
          </a:p>
        </p:txBody>
      </p:sp>
      <p:sp>
        <p:nvSpPr>
          <p:cNvPr id="7" name="Tampungan Nomor Slide 6">
            <a:extLst>
              <a:ext uri="{FF2B5EF4-FFF2-40B4-BE49-F238E27FC236}">
                <a16:creationId xmlns:a16="http://schemas.microsoft.com/office/drawing/2014/main" id="{26668A2F-F2F0-0AF4-0B6A-7CB0935A38F0}"/>
              </a:ext>
            </a:extLst>
          </p:cNvPr>
          <p:cNvSpPr>
            <a:spLocks noGrp="1"/>
          </p:cNvSpPr>
          <p:nvPr>
            <p:ph type="sldNum" sz="quarter" idx="12"/>
          </p:nvPr>
        </p:nvSpPr>
        <p:spPr/>
        <p:txBody>
          <a:bodyPr/>
          <a:lstStyle/>
          <a:p>
            <a:fld id="{0D7A7919-EB3C-4180-AE3D-942283BC3D36}" type="slidenum">
              <a:rPr lang="id-ID" smtClean="0"/>
              <a:t>‹#›</a:t>
            </a:fld>
            <a:endParaRPr lang="id-ID"/>
          </a:p>
        </p:txBody>
      </p:sp>
    </p:spTree>
    <p:extLst>
      <p:ext uri="{BB962C8B-B14F-4D97-AF65-F5344CB8AC3E}">
        <p14:creationId xmlns:p14="http://schemas.microsoft.com/office/powerpoint/2010/main" val="3825179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Gambar dengan Keteranga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A1B81C10-923A-7B2B-79FB-2A96B37AA55D}"/>
              </a:ext>
            </a:extLst>
          </p:cNvPr>
          <p:cNvSpPr>
            <a:spLocks noGrp="1"/>
          </p:cNvSpPr>
          <p:nvPr>
            <p:ph type="title"/>
          </p:nvPr>
        </p:nvSpPr>
        <p:spPr>
          <a:xfrm>
            <a:off x="839788" y="457200"/>
            <a:ext cx="3932237" cy="1600200"/>
          </a:xfrm>
        </p:spPr>
        <p:txBody>
          <a:bodyPr anchor="b"/>
          <a:lstStyle>
            <a:lvl1pPr>
              <a:defRPr sz="3200"/>
            </a:lvl1pPr>
          </a:lstStyle>
          <a:p>
            <a:r>
              <a:rPr lang="id-ID"/>
              <a:t>Klik untuk mengedit gaya judul Master</a:t>
            </a:r>
          </a:p>
        </p:txBody>
      </p:sp>
      <p:sp>
        <p:nvSpPr>
          <p:cNvPr id="3" name="Tampungan Gambar 2">
            <a:extLst>
              <a:ext uri="{FF2B5EF4-FFF2-40B4-BE49-F238E27FC236}">
                <a16:creationId xmlns:a16="http://schemas.microsoft.com/office/drawing/2014/main" id="{E6BC62AB-39FF-66FC-DBFF-1AA874FE67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ampungan Teks 3">
            <a:extLst>
              <a:ext uri="{FF2B5EF4-FFF2-40B4-BE49-F238E27FC236}">
                <a16:creationId xmlns:a16="http://schemas.microsoft.com/office/drawing/2014/main" id="{8C804159-C3CB-265C-3796-F5A79ED0ED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d-ID"/>
              <a:t>Klik untuk edit gaya teks Master</a:t>
            </a:r>
          </a:p>
        </p:txBody>
      </p:sp>
      <p:sp>
        <p:nvSpPr>
          <p:cNvPr id="5" name="Tampungan Tanggal 4">
            <a:extLst>
              <a:ext uri="{FF2B5EF4-FFF2-40B4-BE49-F238E27FC236}">
                <a16:creationId xmlns:a16="http://schemas.microsoft.com/office/drawing/2014/main" id="{0F81C0DD-6539-3CFB-F9AD-1D52E8D30D2D}"/>
              </a:ext>
            </a:extLst>
          </p:cNvPr>
          <p:cNvSpPr>
            <a:spLocks noGrp="1"/>
          </p:cNvSpPr>
          <p:nvPr>
            <p:ph type="dt" sz="half" idx="10"/>
          </p:nvPr>
        </p:nvSpPr>
        <p:spPr/>
        <p:txBody>
          <a:bodyPr/>
          <a:lstStyle/>
          <a:p>
            <a:fld id="{A8BD3C3C-5FFC-4F6E-A8E0-FDEE7D14F50D}" type="datetimeFigureOut">
              <a:rPr lang="id-ID" smtClean="0"/>
              <a:t>09/10/2024</a:t>
            </a:fld>
            <a:endParaRPr lang="id-ID"/>
          </a:p>
        </p:txBody>
      </p:sp>
      <p:sp>
        <p:nvSpPr>
          <p:cNvPr id="6" name="Tampungan Kaki 5">
            <a:extLst>
              <a:ext uri="{FF2B5EF4-FFF2-40B4-BE49-F238E27FC236}">
                <a16:creationId xmlns:a16="http://schemas.microsoft.com/office/drawing/2014/main" id="{FA3085BD-44EE-763C-4E47-94B3B3229166}"/>
              </a:ext>
            </a:extLst>
          </p:cNvPr>
          <p:cNvSpPr>
            <a:spLocks noGrp="1"/>
          </p:cNvSpPr>
          <p:nvPr>
            <p:ph type="ftr" sz="quarter" idx="11"/>
          </p:nvPr>
        </p:nvSpPr>
        <p:spPr/>
        <p:txBody>
          <a:bodyPr/>
          <a:lstStyle/>
          <a:p>
            <a:endParaRPr lang="id-ID"/>
          </a:p>
        </p:txBody>
      </p:sp>
      <p:sp>
        <p:nvSpPr>
          <p:cNvPr id="7" name="Tampungan Nomor Slide 6">
            <a:extLst>
              <a:ext uri="{FF2B5EF4-FFF2-40B4-BE49-F238E27FC236}">
                <a16:creationId xmlns:a16="http://schemas.microsoft.com/office/drawing/2014/main" id="{FD16E157-50B3-09C1-C4CB-234531DDD0E9}"/>
              </a:ext>
            </a:extLst>
          </p:cNvPr>
          <p:cNvSpPr>
            <a:spLocks noGrp="1"/>
          </p:cNvSpPr>
          <p:nvPr>
            <p:ph type="sldNum" sz="quarter" idx="12"/>
          </p:nvPr>
        </p:nvSpPr>
        <p:spPr/>
        <p:txBody>
          <a:bodyPr/>
          <a:lstStyle/>
          <a:p>
            <a:fld id="{0D7A7919-EB3C-4180-AE3D-942283BC3D36}" type="slidenum">
              <a:rPr lang="id-ID" smtClean="0"/>
              <a:t>‹#›</a:t>
            </a:fld>
            <a:endParaRPr lang="id-ID"/>
          </a:p>
        </p:txBody>
      </p:sp>
    </p:spTree>
    <p:extLst>
      <p:ext uri="{BB962C8B-B14F-4D97-AF65-F5344CB8AC3E}">
        <p14:creationId xmlns:p14="http://schemas.microsoft.com/office/powerpoint/2010/main" val="3873179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ampungan Judul 1">
            <a:extLst>
              <a:ext uri="{FF2B5EF4-FFF2-40B4-BE49-F238E27FC236}">
                <a16:creationId xmlns:a16="http://schemas.microsoft.com/office/drawing/2014/main" id="{A985A419-AD02-E835-2045-B034191F13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d-ID"/>
              <a:t>Klik untuk mengedit gaya judul Master</a:t>
            </a:r>
          </a:p>
        </p:txBody>
      </p:sp>
      <p:sp>
        <p:nvSpPr>
          <p:cNvPr id="3" name="Tampungan Teks 2">
            <a:extLst>
              <a:ext uri="{FF2B5EF4-FFF2-40B4-BE49-F238E27FC236}">
                <a16:creationId xmlns:a16="http://schemas.microsoft.com/office/drawing/2014/main" id="{50DD28CC-D7DD-1B49-4D1E-059FA43B57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anggal 3">
            <a:extLst>
              <a:ext uri="{FF2B5EF4-FFF2-40B4-BE49-F238E27FC236}">
                <a16:creationId xmlns:a16="http://schemas.microsoft.com/office/drawing/2014/main" id="{6E0C7599-F7B6-0526-7AF8-F3537D341D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8BD3C3C-5FFC-4F6E-A8E0-FDEE7D14F50D}" type="datetimeFigureOut">
              <a:rPr lang="id-ID" smtClean="0"/>
              <a:t>09/10/2024</a:t>
            </a:fld>
            <a:endParaRPr lang="id-ID"/>
          </a:p>
        </p:txBody>
      </p:sp>
      <p:sp>
        <p:nvSpPr>
          <p:cNvPr id="5" name="Tampungan Kaki 4">
            <a:extLst>
              <a:ext uri="{FF2B5EF4-FFF2-40B4-BE49-F238E27FC236}">
                <a16:creationId xmlns:a16="http://schemas.microsoft.com/office/drawing/2014/main" id="{99973C5B-448B-5A87-A86E-A038E4F74C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d-ID"/>
          </a:p>
        </p:txBody>
      </p:sp>
      <p:sp>
        <p:nvSpPr>
          <p:cNvPr id="6" name="Tampungan Nomor Slide 5">
            <a:extLst>
              <a:ext uri="{FF2B5EF4-FFF2-40B4-BE49-F238E27FC236}">
                <a16:creationId xmlns:a16="http://schemas.microsoft.com/office/drawing/2014/main" id="{60BE9B16-0211-80FF-196A-C455272C46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D7A7919-EB3C-4180-AE3D-942283BC3D36}" type="slidenum">
              <a:rPr lang="id-ID" smtClean="0"/>
              <a:t>‹#›</a:t>
            </a:fld>
            <a:endParaRPr lang="id-ID"/>
          </a:p>
        </p:txBody>
      </p:sp>
    </p:spTree>
    <p:extLst>
      <p:ext uri="{BB962C8B-B14F-4D97-AF65-F5344CB8AC3E}">
        <p14:creationId xmlns:p14="http://schemas.microsoft.com/office/powerpoint/2010/main" val="1107786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Judul 1">
            <a:extLst>
              <a:ext uri="{FF2B5EF4-FFF2-40B4-BE49-F238E27FC236}">
                <a16:creationId xmlns:a16="http://schemas.microsoft.com/office/drawing/2014/main" id="{C2E27A1F-AF07-7596-6D6A-B2BE3DD367D5}"/>
              </a:ext>
            </a:extLst>
          </p:cNvPr>
          <p:cNvSpPr>
            <a:spLocks noGrp="1"/>
          </p:cNvSpPr>
          <p:nvPr>
            <p:ph type="ctrTitle"/>
          </p:nvPr>
        </p:nvSpPr>
        <p:spPr>
          <a:xfrm>
            <a:off x="838199" y="1120676"/>
            <a:ext cx="7021513" cy="2308324"/>
          </a:xfrm>
        </p:spPr>
        <p:txBody>
          <a:bodyPr>
            <a:normAutofit/>
          </a:bodyPr>
          <a:lstStyle/>
          <a:p>
            <a:pPr algn="l"/>
            <a:r>
              <a:rPr lang="id-ID" sz="4000" b="1" kern="100">
                <a:solidFill>
                  <a:schemeClr val="bg1"/>
                </a:solidFill>
                <a:effectLst/>
                <a:latin typeface="Aptos" panose="020B0004020202020204" pitchFamily="34" charset="0"/>
                <a:ea typeface="Calibri" panose="020F0502020204030204" pitchFamily="34" charset="0"/>
                <a:cs typeface="Times New Roman" panose="02020603050405020304" pitchFamily="18" charset="0"/>
              </a:rPr>
              <a:t>ARAH PENGORGANISASIAN RAKYAT MISKIN KOTA</a:t>
            </a:r>
            <a:br>
              <a:rPr lang="id-ID" sz="40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id-ID" sz="4000">
              <a:solidFill>
                <a:schemeClr val="bg1"/>
              </a:solidFill>
            </a:endParaRPr>
          </a:p>
        </p:txBody>
      </p:sp>
      <p:sp>
        <p:nvSpPr>
          <p:cNvPr id="3" name="Subjudul 2">
            <a:extLst>
              <a:ext uri="{FF2B5EF4-FFF2-40B4-BE49-F238E27FC236}">
                <a16:creationId xmlns:a16="http://schemas.microsoft.com/office/drawing/2014/main" id="{07E91E09-D40F-0319-C238-F63AD6845DE0}"/>
              </a:ext>
            </a:extLst>
          </p:cNvPr>
          <p:cNvSpPr>
            <a:spLocks noGrp="1"/>
          </p:cNvSpPr>
          <p:nvPr>
            <p:ph type="subTitle" idx="1"/>
          </p:nvPr>
        </p:nvSpPr>
        <p:spPr>
          <a:xfrm>
            <a:off x="835024" y="3809999"/>
            <a:ext cx="7025753" cy="1012778"/>
          </a:xfrm>
        </p:spPr>
        <p:txBody>
          <a:bodyPr>
            <a:normAutofit/>
          </a:bodyPr>
          <a:lstStyle/>
          <a:p>
            <a:pPr algn="l"/>
            <a:r>
              <a:rPr lang="id-ID" sz="1900" b="1">
                <a:solidFill>
                  <a:schemeClr val="bg1"/>
                </a:solidFill>
              </a:rPr>
              <a:t>Dika Moehammad</a:t>
            </a:r>
          </a:p>
          <a:p>
            <a:pPr algn="l"/>
            <a:r>
              <a:rPr lang="id-ID" sz="1900" i="1">
                <a:solidFill>
                  <a:schemeClr val="bg1"/>
                </a:solidFill>
              </a:rPr>
              <a:t>Sekretaris Nasional, Serikat Perjuangan Rakyat Indonesia (SPRI)</a:t>
            </a:r>
          </a:p>
        </p:txBody>
      </p:sp>
    </p:spTree>
    <p:extLst>
      <p:ext uri="{BB962C8B-B14F-4D97-AF65-F5344CB8AC3E}">
        <p14:creationId xmlns:p14="http://schemas.microsoft.com/office/powerpoint/2010/main" val="2535521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Tampungan Konten 6" descr="Sebuah gambar berisi pakaian, orang, adegan, dalam ruangan&#10;&#10;Deskripsi dibuat secara otomatis">
            <a:extLst>
              <a:ext uri="{FF2B5EF4-FFF2-40B4-BE49-F238E27FC236}">
                <a16:creationId xmlns:a16="http://schemas.microsoft.com/office/drawing/2014/main" id="{FF9993C0-9606-BA2D-5CCC-1EAE640C79AC}"/>
              </a:ext>
            </a:extLst>
          </p:cNvPr>
          <p:cNvPicPr>
            <a:picLocks noChangeAspect="1"/>
          </p:cNvPicPr>
          <p:nvPr/>
        </p:nvPicPr>
        <p:blipFill>
          <a:blip r:embed="rId2">
            <a:extLst>
              <a:ext uri="{28A0092B-C50C-407E-A947-70E740481C1C}">
                <a14:useLocalDpi xmlns:a14="http://schemas.microsoft.com/office/drawing/2010/main" val="0"/>
              </a:ext>
            </a:extLst>
          </a:blip>
          <a:srcRect l="33636" r="16833" b="1"/>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5" name="Tampungan Konten 4" descr="Sebuah gambar berisi pakaian, orang, Wajah manusia, komputer&#10;&#10;Deskripsi dibuat secara otomatis">
            <a:extLst>
              <a:ext uri="{FF2B5EF4-FFF2-40B4-BE49-F238E27FC236}">
                <a16:creationId xmlns:a16="http://schemas.microsoft.com/office/drawing/2014/main" id="{7B58B18E-7C8A-F5BB-5E9B-19F0D8277830}"/>
              </a:ext>
            </a:extLst>
          </p:cNvPr>
          <p:cNvPicPr>
            <a:picLocks noChangeAspect="1"/>
          </p:cNvPicPr>
          <p:nvPr/>
        </p:nvPicPr>
        <p:blipFill>
          <a:blip r:embed="rId3">
            <a:extLst>
              <a:ext uri="{28A0092B-C50C-407E-A947-70E740481C1C}">
                <a14:useLocalDpi xmlns:a14="http://schemas.microsoft.com/office/drawing/2010/main" val="0"/>
              </a:ext>
            </a:extLst>
          </a:blip>
          <a:srcRect l="27059" r="-2" b="-2"/>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10" name="Tampungan Konten 9" descr="Sebuah gambar berisi pakaian, orang, wanita, pria&#10;&#10;Deskripsi dibuat secara otomatis">
            <a:extLst>
              <a:ext uri="{FF2B5EF4-FFF2-40B4-BE49-F238E27FC236}">
                <a16:creationId xmlns:a16="http://schemas.microsoft.com/office/drawing/2014/main" id="{13391FD6-8E45-1F29-6DB7-EE28646F6226}"/>
              </a:ext>
            </a:extLst>
          </p:cNvPr>
          <p:cNvPicPr>
            <a:picLocks noChangeAspect="1"/>
          </p:cNvPicPr>
          <p:nvPr/>
        </p:nvPicPr>
        <p:blipFill>
          <a:blip r:embed="rId4">
            <a:extLst>
              <a:ext uri="{28A0092B-C50C-407E-A947-70E740481C1C}">
                <a14:useLocalDpi xmlns:a14="http://schemas.microsoft.com/office/drawing/2010/main" val="0"/>
              </a:ext>
            </a:extLst>
          </a:blip>
          <a:srcRect r="5019" b="1"/>
          <a:stretch/>
        </p:blipFill>
        <p:spPr>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useBgFill="1">
        <p:nvSpPr>
          <p:cNvPr id="32" name="Freeform: Shape 31">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32965"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4" name="Freeform: Shape 33">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2333"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Judul 1">
            <a:extLst>
              <a:ext uri="{FF2B5EF4-FFF2-40B4-BE49-F238E27FC236}">
                <a16:creationId xmlns:a16="http://schemas.microsoft.com/office/drawing/2014/main" id="{523BE2EE-153F-9532-DEF2-43FCAF1D76DE}"/>
              </a:ext>
            </a:extLst>
          </p:cNvPr>
          <p:cNvSpPr>
            <a:spLocks noGrp="1"/>
          </p:cNvSpPr>
          <p:nvPr>
            <p:ph type="title"/>
          </p:nvPr>
        </p:nvSpPr>
        <p:spPr>
          <a:xfrm>
            <a:off x="448056" y="685800"/>
            <a:ext cx="4922338" cy="1325563"/>
          </a:xfrm>
        </p:spPr>
        <p:txBody>
          <a:bodyPr>
            <a:normAutofit/>
          </a:bodyPr>
          <a:lstStyle/>
          <a:p>
            <a:r>
              <a:rPr lang="id-ID" sz="3400" dirty="0"/>
              <a:t>PELATIHAN</a:t>
            </a:r>
          </a:p>
        </p:txBody>
      </p:sp>
      <p:sp>
        <p:nvSpPr>
          <p:cNvPr id="36" name="Rectangle 35">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1" y="2089941"/>
            <a:ext cx="497043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Tampungan Konten 12" descr="Sebuah gambar berisi teks, dalam ruangan, pakaian, komputer&#10;&#10;Deskripsi dibuat secara otomatis">
            <a:extLst>
              <a:ext uri="{FF2B5EF4-FFF2-40B4-BE49-F238E27FC236}">
                <a16:creationId xmlns:a16="http://schemas.microsoft.com/office/drawing/2014/main" id="{024036A2-9E18-3474-E4BB-25EE95C3F379}"/>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447675" y="2186807"/>
            <a:ext cx="4922838" cy="4428306"/>
          </a:xfrm>
        </p:spPr>
      </p:pic>
    </p:spTree>
    <p:extLst>
      <p:ext uri="{BB962C8B-B14F-4D97-AF65-F5344CB8AC3E}">
        <p14:creationId xmlns:p14="http://schemas.microsoft.com/office/powerpoint/2010/main" val="3882927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a16="http://schemas.microsoft.com/office/drawing/2014/main" id="{04B834A6-0BB0-B554-9E1F-1666B46986C8}"/>
              </a:ext>
            </a:extLst>
          </p:cNvPr>
          <p:cNvSpPr>
            <a:spLocks noGrp="1"/>
          </p:cNvSpPr>
          <p:nvPr>
            <p:ph type="title"/>
          </p:nvPr>
        </p:nvSpPr>
        <p:spPr>
          <a:xfrm>
            <a:off x="1156851" y="637762"/>
            <a:ext cx="9888496" cy="900131"/>
          </a:xfrm>
        </p:spPr>
        <p:txBody>
          <a:bodyPr anchor="t">
            <a:normAutofit/>
          </a:bodyPr>
          <a:lstStyle/>
          <a:p>
            <a:r>
              <a:rPr lang="id-ID" sz="4000" b="1" kern="100">
                <a:solidFill>
                  <a:schemeClr val="bg1"/>
                </a:solidFill>
                <a:effectLst/>
                <a:latin typeface="Aptos" panose="020B0004020202020204" pitchFamily="34" charset="0"/>
                <a:ea typeface="Calibri" panose="020F0502020204030204" pitchFamily="34" charset="0"/>
                <a:cs typeface="Times New Roman" panose="02020603050405020304" pitchFamily="18" charset="0"/>
              </a:rPr>
              <a:t>TAHAP-TAHAP PENGORGANISASIAN</a:t>
            </a:r>
            <a:endParaRPr lang="id-ID" sz="4000">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ampungan Konten 2">
            <a:extLst>
              <a:ext uri="{FF2B5EF4-FFF2-40B4-BE49-F238E27FC236}">
                <a16:creationId xmlns:a16="http://schemas.microsoft.com/office/drawing/2014/main" id="{DB546AB1-836E-FC46-0223-7075E368AF6E}"/>
              </a:ext>
            </a:extLst>
          </p:cNvPr>
          <p:cNvSpPr>
            <a:spLocks noGrp="1"/>
          </p:cNvSpPr>
          <p:nvPr>
            <p:ph idx="1"/>
          </p:nvPr>
        </p:nvSpPr>
        <p:spPr>
          <a:xfrm>
            <a:off x="1155548" y="2217343"/>
            <a:ext cx="9880893" cy="3959619"/>
          </a:xfrm>
        </p:spPr>
        <p:txBody>
          <a:bodyPr>
            <a:normAutofit/>
          </a:bodyPr>
          <a:lstStyle/>
          <a:p>
            <a:pPr marL="342900" lvl="0" indent="-342900">
              <a:buFont typeface="+mj-lt"/>
              <a:buAutoNum type="arabicPeriod"/>
            </a:pPr>
            <a:r>
              <a:rPr lang="id-ID" sz="1500" b="1" kern="100">
                <a:effectLst/>
                <a:latin typeface="Aptos" panose="020B0004020202020204" pitchFamily="34" charset="0"/>
                <a:ea typeface="Calibri" panose="020F0502020204030204" pitchFamily="34" charset="0"/>
                <a:cs typeface="Times New Roman" panose="02020603050405020304" pitchFamily="18" charset="0"/>
              </a:rPr>
              <a:t>Audit Sosial melalui Riset Partisipatif</a:t>
            </a:r>
            <a:r>
              <a:rPr lang="id-ID" sz="1500" kern="100">
                <a:effectLst/>
                <a:latin typeface="Aptos" panose="020B0004020202020204" pitchFamily="34" charset="0"/>
                <a:ea typeface="Calibri" panose="020F0502020204030204" pitchFamily="34" charset="0"/>
                <a:cs typeface="Times New Roman" panose="02020603050405020304" pitchFamily="18" charset="0"/>
              </a:rPr>
              <a:t>; Keluarga Miskin tidak masuk DTKS; Mekanisme Penetapan DTKS; Penditribusian Bansos Covid; </a:t>
            </a:r>
            <a:endParaRPr lang="id-ID" sz="15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id-ID" sz="1500" b="1" kern="100">
                <a:effectLst/>
                <a:latin typeface="Aptos" panose="020B0004020202020204" pitchFamily="34" charset="0"/>
                <a:ea typeface="Calibri" panose="020F0502020204030204" pitchFamily="34" charset="0"/>
                <a:cs typeface="Times New Roman" panose="02020603050405020304" pitchFamily="18" charset="0"/>
              </a:rPr>
              <a:t>Pendidikan, Pelatihan dan Pengorganisasian; (</a:t>
            </a:r>
            <a:r>
              <a:rPr lang="id-ID" sz="1500" kern="100">
                <a:effectLst/>
                <a:latin typeface="Aptos" panose="020B0004020202020204" pitchFamily="34" charset="0"/>
                <a:ea typeface="Calibri" panose="020F0502020204030204" pitchFamily="34" charset="0"/>
                <a:cs typeface="Times New Roman" panose="02020603050405020304" pitchFamily="18" charset="0"/>
              </a:rPr>
              <a:t>Pendidikan Politik, Pelatihan Keorganisasian, Pelibatan Massa dalam setiap kegiatan);</a:t>
            </a:r>
            <a:endParaRPr lang="id-ID" sz="15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id-ID" sz="1500" b="1" kern="100">
                <a:effectLst/>
                <a:latin typeface="Aptos" panose="020B0004020202020204" pitchFamily="34" charset="0"/>
                <a:ea typeface="Calibri" panose="020F0502020204030204" pitchFamily="34" charset="0"/>
                <a:cs typeface="Times New Roman" panose="02020603050405020304" pitchFamily="18" charset="0"/>
              </a:rPr>
              <a:t>Posko dan atau Sekretariat Kampung; </a:t>
            </a:r>
            <a:r>
              <a:rPr lang="id-ID" sz="1500" kern="100">
                <a:effectLst/>
                <a:latin typeface="Aptos" panose="020B0004020202020204" pitchFamily="34" charset="0"/>
                <a:ea typeface="Calibri" panose="020F0502020204030204" pitchFamily="34" charset="0"/>
                <a:cs typeface="Times New Roman" panose="02020603050405020304" pitchFamily="18" charset="0"/>
              </a:rPr>
              <a:t>Di Jakarta SPRI memiliki Posko pengaduan yang tersebar di 25 Kelurahan (JakUt, JakBar, JakTim, dan JakSel);</a:t>
            </a:r>
            <a:endParaRPr lang="id-ID" sz="15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id-ID" sz="1500" b="1" kern="100">
                <a:effectLst/>
                <a:latin typeface="Aptos" panose="020B0004020202020204" pitchFamily="34" charset="0"/>
                <a:ea typeface="Calibri" panose="020F0502020204030204" pitchFamily="34" charset="0"/>
                <a:cs typeface="Times New Roman" panose="02020603050405020304" pitchFamily="18" charset="0"/>
              </a:rPr>
              <a:t>Pengolahan Data dan Dokumentasi;</a:t>
            </a:r>
            <a:r>
              <a:rPr lang="id-ID" sz="1500" kern="100">
                <a:effectLst/>
                <a:latin typeface="Aptos" panose="020B0004020202020204" pitchFamily="34" charset="0"/>
                <a:ea typeface="Calibri" panose="020F0502020204030204" pitchFamily="34" charset="0"/>
                <a:cs typeface="Times New Roman" panose="02020603050405020304" pitchFamily="18" charset="0"/>
              </a:rPr>
              <a:t> Bersama FITRA menganalisis dokumen ABPD Jakarta Tahun 2022; Bersama Perkumpulan Inisiatif menyusun konsep note mekanisme Pemutakhiran DTKS; </a:t>
            </a:r>
            <a:endParaRPr lang="id-ID" sz="15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id-ID" sz="1500" b="1" kern="100">
                <a:effectLst/>
                <a:latin typeface="Aptos" panose="020B0004020202020204" pitchFamily="34" charset="0"/>
                <a:ea typeface="Calibri" panose="020F0502020204030204" pitchFamily="34" charset="0"/>
                <a:cs typeface="Times New Roman" panose="02020603050405020304" pitchFamily="18" charset="0"/>
              </a:rPr>
              <a:t>Kampanye Publik &amp; Aksi Massa;</a:t>
            </a:r>
            <a:r>
              <a:rPr lang="id-ID" sz="1500" kern="100">
                <a:effectLst/>
                <a:latin typeface="Aptos" panose="020B0004020202020204" pitchFamily="34" charset="0"/>
                <a:ea typeface="Calibri" panose="020F0502020204030204" pitchFamily="34" charset="0"/>
                <a:cs typeface="Times New Roman" panose="02020603050405020304" pitchFamily="18" charset="0"/>
              </a:rPr>
              <a:t> Menggelar Seminar/Diskusi/FGD, Rembuk Warga, Penyuluhan Kampung, dan aksi mendatangi pemangku kebijakan;</a:t>
            </a:r>
            <a:endParaRPr lang="id-ID" sz="15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id-ID" sz="1500" b="1" kern="100">
                <a:effectLst/>
                <a:latin typeface="Aptos" panose="020B0004020202020204" pitchFamily="34" charset="0"/>
                <a:ea typeface="Calibri" panose="020F0502020204030204" pitchFamily="34" charset="0"/>
                <a:cs typeface="Times New Roman" panose="02020603050405020304" pitchFamily="18" charset="0"/>
              </a:rPr>
              <a:t>Pembangunan Jaringan antar Gerakan Sosial;</a:t>
            </a:r>
            <a:r>
              <a:rPr lang="id-ID" sz="1500" kern="100">
                <a:effectLst/>
                <a:latin typeface="Aptos" panose="020B0004020202020204" pitchFamily="34" charset="0"/>
                <a:ea typeface="Calibri" panose="020F0502020204030204" pitchFamily="34" charset="0"/>
                <a:cs typeface="Times New Roman" panose="02020603050405020304" pitchFamily="18" charset="0"/>
              </a:rPr>
              <a:t> di Jakarta SPRI menginisiasi KOMMAS, ditingkat nasional SPRI terlibat dalam Koalisi KPRI, GEBRAK, dll. </a:t>
            </a:r>
            <a:endParaRPr lang="id-ID" sz="15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mj-lt"/>
              <a:buAutoNum type="arabicPeriod"/>
            </a:pPr>
            <a:r>
              <a:rPr lang="id-ID" sz="1500" b="1" kern="100">
                <a:effectLst/>
                <a:latin typeface="Aptos" panose="020B0004020202020204" pitchFamily="34" charset="0"/>
                <a:ea typeface="Calibri" panose="020F0502020204030204" pitchFamily="34" charset="0"/>
                <a:cs typeface="Times New Roman" panose="02020603050405020304" pitchFamily="18" charset="0"/>
              </a:rPr>
              <a:t>Loby dan Advokasi</a:t>
            </a:r>
            <a:r>
              <a:rPr lang="id-ID" sz="1500" kern="100">
                <a:effectLst/>
                <a:latin typeface="Aptos" panose="020B0004020202020204" pitchFamily="34" charset="0"/>
                <a:ea typeface="Calibri" panose="020F0502020204030204" pitchFamily="34" charset="0"/>
                <a:cs typeface="Times New Roman" panose="02020603050405020304" pitchFamily="18" charset="0"/>
              </a:rPr>
              <a:t>.  Kerja-kerja ini dilakukan biasanya setelah mendapat akses dari hasil kerja mobilisasi atau kampanye;</a:t>
            </a:r>
            <a:endParaRPr lang="id-ID" sz="1500" kern="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6678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8BC803E-13F3-4DAB-B17C-BEB007616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8DDE571-E57F-4AB5-83C7-30EB5DDCC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12191996"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a16="http://schemas.microsoft.com/office/drawing/2014/main" id="{509F918D-DAD0-7C0F-2B34-02A42E46569B}"/>
              </a:ext>
            </a:extLst>
          </p:cNvPr>
          <p:cNvSpPr>
            <a:spLocks noGrp="1"/>
          </p:cNvSpPr>
          <p:nvPr>
            <p:ph type="title"/>
          </p:nvPr>
        </p:nvSpPr>
        <p:spPr>
          <a:xfrm>
            <a:off x="1137035" y="603622"/>
            <a:ext cx="4282380" cy="1322944"/>
          </a:xfrm>
        </p:spPr>
        <p:txBody>
          <a:bodyPr>
            <a:normAutofit/>
          </a:bodyPr>
          <a:lstStyle/>
          <a:p>
            <a:r>
              <a:rPr lang="id-ID" dirty="0">
                <a:solidFill>
                  <a:schemeClr val="tx1">
                    <a:lumMod val="85000"/>
                    <a:lumOff val="15000"/>
                  </a:schemeClr>
                </a:solidFill>
              </a:rPr>
              <a:t>AKSI MASSA</a:t>
            </a:r>
          </a:p>
        </p:txBody>
      </p:sp>
      <p:pic>
        <p:nvPicPr>
          <p:cNvPr id="10" name="Tampungan Konten 9" descr="Sebuah gambar berisi outdoor, pakaian, orang, pohon&#10;&#10;Deskripsi dibuat secara otomatis">
            <a:extLst>
              <a:ext uri="{FF2B5EF4-FFF2-40B4-BE49-F238E27FC236}">
                <a16:creationId xmlns:a16="http://schemas.microsoft.com/office/drawing/2014/main" id="{02946045-9B21-A415-BFFD-640314813E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3573" y="1926567"/>
            <a:ext cx="3815835" cy="4931432"/>
          </a:xfrm>
        </p:spPr>
      </p:pic>
      <p:pic>
        <p:nvPicPr>
          <p:cNvPr id="5" name="Tampungan Konten 4" descr="Sebuah gambar berisi pakaian, outdoor, orang, alas kaki&#10;&#10;Deskripsi dibuat secara otomatis">
            <a:extLst>
              <a:ext uri="{FF2B5EF4-FFF2-40B4-BE49-F238E27FC236}">
                <a16:creationId xmlns:a16="http://schemas.microsoft.com/office/drawing/2014/main" id="{724AE525-2551-9509-3BCE-2D4E02D7B4BC}"/>
              </a:ext>
            </a:extLst>
          </p:cNvPr>
          <p:cNvPicPr>
            <a:picLocks noChangeAspect="1"/>
          </p:cNvPicPr>
          <p:nvPr/>
        </p:nvPicPr>
        <p:blipFill>
          <a:blip r:embed="rId3">
            <a:extLst>
              <a:ext uri="{28A0092B-C50C-407E-A947-70E740481C1C}">
                <a14:useLocalDpi xmlns:a14="http://schemas.microsoft.com/office/drawing/2010/main" val="0"/>
              </a:ext>
            </a:extLst>
          </a:blip>
          <a:srcRect t="12229" r="3" b="17324"/>
          <a:stretch/>
        </p:blipFill>
        <p:spPr>
          <a:xfrm>
            <a:off x="5702185" y="1"/>
            <a:ext cx="6489823" cy="3429002"/>
          </a:xfrm>
          <a:custGeom>
            <a:avLst/>
            <a:gdLst/>
            <a:ahLst/>
            <a:cxnLst/>
            <a:rect l="l" t="t" r="r" b="b"/>
            <a:pathLst>
              <a:path w="6489823" h="3421047">
                <a:moveTo>
                  <a:pt x="383239" y="0"/>
                </a:moveTo>
                <a:lnTo>
                  <a:pt x="6489823" y="0"/>
                </a:lnTo>
                <a:lnTo>
                  <a:pt x="6489823" y="3421047"/>
                </a:lnTo>
                <a:lnTo>
                  <a:pt x="0" y="3421047"/>
                </a:lnTo>
                <a:lnTo>
                  <a:pt x="10162" y="3368785"/>
                </a:lnTo>
                <a:cubicBezTo>
                  <a:pt x="15448" y="3346584"/>
                  <a:pt x="22094" y="3323293"/>
                  <a:pt x="30699" y="3298569"/>
                </a:cubicBezTo>
                <a:cubicBezTo>
                  <a:pt x="41150" y="3275988"/>
                  <a:pt x="42443" y="3246652"/>
                  <a:pt x="33589" y="3233050"/>
                </a:cubicBezTo>
                <a:cubicBezTo>
                  <a:pt x="32065" y="3230708"/>
                  <a:pt x="30291" y="3228932"/>
                  <a:pt x="28325" y="3227777"/>
                </a:cubicBezTo>
                <a:cubicBezTo>
                  <a:pt x="30678" y="3188484"/>
                  <a:pt x="72205" y="3103624"/>
                  <a:pt x="73382" y="3050568"/>
                </a:cubicBezTo>
                <a:cubicBezTo>
                  <a:pt x="69165" y="3022639"/>
                  <a:pt x="68605" y="2960322"/>
                  <a:pt x="84953" y="2920501"/>
                </a:cubicBezTo>
                <a:cubicBezTo>
                  <a:pt x="69327" y="2932298"/>
                  <a:pt x="121103" y="2664904"/>
                  <a:pt x="109217" y="2657859"/>
                </a:cubicBezTo>
                <a:cubicBezTo>
                  <a:pt x="110075" y="2597031"/>
                  <a:pt x="138136" y="2522558"/>
                  <a:pt x="139777" y="2464312"/>
                </a:cubicBezTo>
                <a:cubicBezTo>
                  <a:pt x="141801" y="2450201"/>
                  <a:pt x="199861" y="2246813"/>
                  <a:pt x="198683" y="2236608"/>
                </a:cubicBezTo>
                <a:lnTo>
                  <a:pt x="283684" y="1924542"/>
                </a:lnTo>
                <a:cubicBezTo>
                  <a:pt x="313071" y="1811100"/>
                  <a:pt x="307196" y="1868801"/>
                  <a:pt x="336583" y="1755359"/>
                </a:cubicBezTo>
                <a:cubicBezTo>
                  <a:pt x="383246" y="1573239"/>
                  <a:pt x="363875" y="1577802"/>
                  <a:pt x="409119" y="1401207"/>
                </a:cubicBezTo>
                <a:cubicBezTo>
                  <a:pt x="428998" y="1329345"/>
                  <a:pt x="403240" y="1279669"/>
                  <a:pt x="421957" y="1175450"/>
                </a:cubicBezTo>
                <a:cubicBezTo>
                  <a:pt x="442602" y="1107577"/>
                  <a:pt x="340683" y="794854"/>
                  <a:pt x="369233" y="688836"/>
                </a:cubicBezTo>
                <a:cubicBezTo>
                  <a:pt x="378440" y="610640"/>
                  <a:pt x="331945" y="587322"/>
                  <a:pt x="346155" y="513896"/>
                </a:cubicBezTo>
                <a:cubicBezTo>
                  <a:pt x="351974" y="496939"/>
                  <a:pt x="362179" y="406394"/>
                  <a:pt x="344911" y="393010"/>
                </a:cubicBezTo>
                <a:cubicBezTo>
                  <a:pt x="389436" y="301493"/>
                  <a:pt x="356186" y="264408"/>
                  <a:pt x="369960" y="232042"/>
                </a:cubicBezTo>
                <a:cubicBezTo>
                  <a:pt x="394611" y="153791"/>
                  <a:pt x="372056" y="165633"/>
                  <a:pt x="392742" y="72037"/>
                </a:cubicBezTo>
                <a:cubicBezTo>
                  <a:pt x="398537" y="53819"/>
                  <a:pt x="397997" y="38693"/>
                  <a:pt x="394525" y="25405"/>
                </a:cubicBezTo>
                <a:close/>
              </a:path>
            </a:pathLst>
          </a:custGeom>
        </p:spPr>
      </p:pic>
      <p:pic>
        <p:nvPicPr>
          <p:cNvPr id="7" name="Tampungan Konten 6" descr="Sebuah gambar berisi bendera, outdoor, pakaian, spanduk&#10;&#10;Deskripsi dibuat secara otomatis">
            <a:extLst>
              <a:ext uri="{FF2B5EF4-FFF2-40B4-BE49-F238E27FC236}">
                <a16:creationId xmlns:a16="http://schemas.microsoft.com/office/drawing/2014/main" id="{8B53C93D-32EB-5F6B-3F4D-48EA24868C13}"/>
              </a:ext>
            </a:extLst>
          </p:cNvPr>
          <p:cNvPicPr>
            <a:picLocks noChangeAspect="1"/>
          </p:cNvPicPr>
          <p:nvPr/>
        </p:nvPicPr>
        <p:blipFill>
          <a:blip r:embed="rId4">
            <a:extLst>
              <a:ext uri="{28A0092B-C50C-407E-A947-70E740481C1C}">
                <a14:useLocalDpi xmlns:a14="http://schemas.microsoft.com/office/drawing/2010/main" val="0"/>
              </a:ext>
            </a:extLst>
          </a:blip>
          <a:srcRect t="16577" r="-3" b="15913"/>
          <a:stretch/>
        </p:blipFill>
        <p:spPr>
          <a:xfrm>
            <a:off x="5419420" y="3429000"/>
            <a:ext cx="6772580" cy="3429000"/>
          </a:xfrm>
          <a:custGeom>
            <a:avLst/>
            <a:gdLst/>
            <a:ahLst/>
            <a:cxnLst/>
            <a:rect l="l" t="t" r="r" b="b"/>
            <a:pathLst>
              <a:path w="6772580" h="3429000">
                <a:moveTo>
                  <a:pt x="271594" y="0"/>
                </a:moveTo>
                <a:lnTo>
                  <a:pt x="6772580" y="0"/>
                </a:lnTo>
                <a:lnTo>
                  <a:pt x="6772580" y="3429000"/>
                </a:lnTo>
                <a:lnTo>
                  <a:pt x="8976" y="3429000"/>
                </a:lnTo>
                <a:lnTo>
                  <a:pt x="7894" y="3419403"/>
                </a:lnTo>
                <a:cubicBezTo>
                  <a:pt x="2772" y="3402540"/>
                  <a:pt x="-7409" y="3393117"/>
                  <a:pt x="8790" y="3369074"/>
                </a:cubicBezTo>
                <a:cubicBezTo>
                  <a:pt x="18674" y="3308209"/>
                  <a:pt x="52540" y="3147708"/>
                  <a:pt x="69466" y="3074368"/>
                </a:cubicBezTo>
                <a:cubicBezTo>
                  <a:pt x="86170" y="2985158"/>
                  <a:pt x="141939" y="2988106"/>
                  <a:pt x="138108" y="2937087"/>
                </a:cubicBezTo>
                <a:lnTo>
                  <a:pt x="159153" y="2788751"/>
                </a:lnTo>
                <a:cubicBezTo>
                  <a:pt x="164508" y="2771521"/>
                  <a:pt x="169861" y="2754291"/>
                  <a:pt x="175215" y="2737061"/>
                </a:cubicBezTo>
                <a:lnTo>
                  <a:pt x="178713" y="2662493"/>
                </a:lnTo>
                <a:cubicBezTo>
                  <a:pt x="182744" y="2662176"/>
                  <a:pt x="175495" y="2610710"/>
                  <a:pt x="177952" y="2608178"/>
                </a:cubicBezTo>
                <a:lnTo>
                  <a:pt x="200637" y="2557490"/>
                </a:lnTo>
                <a:lnTo>
                  <a:pt x="210272" y="2500823"/>
                </a:lnTo>
                <a:cubicBezTo>
                  <a:pt x="210821" y="2477149"/>
                  <a:pt x="233533" y="2498323"/>
                  <a:pt x="235189" y="2456370"/>
                </a:cubicBezTo>
                <a:cubicBezTo>
                  <a:pt x="241238" y="2390087"/>
                  <a:pt x="270663" y="2342381"/>
                  <a:pt x="270108" y="2307778"/>
                </a:cubicBezTo>
                <a:cubicBezTo>
                  <a:pt x="279775" y="2252634"/>
                  <a:pt x="274008" y="2281735"/>
                  <a:pt x="270232" y="2227103"/>
                </a:cubicBezTo>
                <a:cubicBezTo>
                  <a:pt x="277898" y="2187203"/>
                  <a:pt x="273018" y="2179895"/>
                  <a:pt x="278972" y="2138456"/>
                </a:cubicBezTo>
                <a:cubicBezTo>
                  <a:pt x="286874" y="2113373"/>
                  <a:pt x="293454" y="2098825"/>
                  <a:pt x="284204" y="2092747"/>
                </a:cubicBezTo>
                <a:cubicBezTo>
                  <a:pt x="285267" y="2080110"/>
                  <a:pt x="308510" y="2021121"/>
                  <a:pt x="306856" y="2003128"/>
                </a:cubicBezTo>
                <a:lnTo>
                  <a:pt x="296216" y="1944367"/>
                </a:lnTo>
                <a:lnTo>
                  <a:pt x="316030" y="1836128"/>
                </a:lnTo>
                <a:cubicBezTo>
                  <a:pt x="300726" y="1810623"/>
                  <a:pt x="342411" y="1768654"/>
                  <a:pt x="329496" y="1735241"/>
                </a:cubicBezTo>
                <a:cubicBezTo>
                  <a:pt x="331336" y="1711720"/>
                  <a:pt x="339485" y="1722162"/>
                  <a:pt x="343347" y="1679383"/>
                </a:cubicBezTo>
                <a:cubicBezTo>
                  <a:pt x="349669" y="1616089"/>
                  <a:pt x="356013" y="1614119"/>
                  <a:pt x="360800" y="1554542"/>
                </a:cubicBezTo>
                <a:cubicBezTo>
                  <a:pt x="361799" y="1491472"/>
                  <a:pt x="380405" y="1496141"/>
                  <a:pt x="377978" y="1470595"/>
                </a:cubicBezTo>
                <a:cubicBezTo>
                  <a:pt x="371480" y="1445071"/>
                  <a:pt x="407310" y="1366942"/>
                  <a:pt x="396801" y="1354553"/>
                </a:cubicBezTo>
                <a:cubicBezTo>
                  <a:pt x="387984" y="1324635"/>
                  <a:pt x="389939" y="1306198"/>
                  <a:pt x="378799" y="1292983"/>
                </a:cubicBezTo>
                <a:cubicBezTo>
                  <a:pt x="368230" y="1254082"/>
                  <a:pt x="380918" y="1242866"/>
                  <a:pt x="362697" y="1241293"/>
                </a:cubicBezTo>
                <a:lnTo>
                  <a:pt x="339388" y="1147085"/>
                </a:lnTo>
                <a:cubicBezTo>
                  <a:pt x="350485" y="1118433"/>
                  <a:pt x="353159" y="1072754"/>
                  <a:pt x="339952" y="1071934"/>
                </a:cubicBezTo>
                <a:cubicBezTo>
                  <a:pt x="327895" y="1004911"/>
                  <a:pt x="358371" y="924985"/>
                  <a:pt x="347188" y="889800"/>
                </a:cubicBezTo>
                <a:cubicBezTo>
                  <a:pt x="334220" y="804597"/>
                  <a:pt x="342717" y="786582"/>
                  <a:pt x="338803" y="749936"/>
                </a:cubicBezTo>
                <a:cubicBezTo>
                  <a:pt x="334890" y="713292"/>
                  <a:pt x="337271" y="707557"/>
                  <a:pt x="323706" y="669931"/>
                </a:cubicBezTo>
                <a:lnTo>
                  <a:pt x="313326" y="559992"/>
                </a:lnTo>
                <a:cubicBezTo>
                  <a:pt x="314747" y="543769"/>
                  <a:pt x="268004" y="450294"/>
                  <a:pt x="272650" y="451529"/>
                </a:cubicBezTo>
                <a:lnTo>
                  <a:pt x="256593" y="392499"/>
                </a:lnTo>
                <a:cubicBezTo>
                  <a:pt x="276778" y="343341"/>
                  <a:pt x="246535" y="361906"/>
                  <a:pt x="249583" y="321981"/>
                </a:cubicBezTo>
                <a:cubicBezTo>
                  <a:pt x="256450" y="297359"/>
                  <a:pt x="256557" y="284789"/>
                  <a:pt x="245172" y="280016"/>
                </a:cubicBezTo>
                <a:cubicBezTo>
                  <a:pt x="279102" y="164139"/>
                  <a:pt x="241674" y="235649"/>
                  <a:pt x="249784" y="152538"/>
                </a:cubicBezTo>
                <a:cubicBezTo>
                  <a:pt x="254846" y="115053"/>
                  <a:pt x="258144" y="77317"/>
                  <a:pt x="264479" y="36591"/>
                </a:cubicBezTo>
                <a:close/>
              </a:path>
            </a:pathLst>
          </a:custGeom>
        </p:spPr>
      </p:pic>
    </p:spTree>
    <p:extLst>
      <p:ext uri="{BB962C8B-B14F-4D97-AF65-F5344CB8AC3E}">
        <p14:creationId xmlns:p14="http://schemas.microsoft.com/office/powerpoint/2010/main" val="2138802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00E2A3C7-71D9-92C0-5273-E968011C17CF}"/>
              </a:ext>
            </a:extLst>
          </p:cNvPr>
          <p:cNvSpPr>
            <a:spLocks noGrp="1"/>
          </p:cNvSpPr>
          <p:nvPr>
            <p:ph type="title"/>
          </p:nvPr>
        </p:nvSpPr>
        <p:spPr>
          <a:xfrm>
            <a:off x="838200" y="365125"/>
            <a:ext cx="10515600" cy="777875"/>
          </a:xfrm>
        </p:spPr>
        <p:txBody>
          <a:bodyPr>
            <a:normAutofit/>
          </a:bodyPr>
          <a:lstStyle/>
          <a:p>
            <a:r>
              <a:rPr lang="id-ID" sz="3200" b="1" kern="100" dirty="0">
                <a:effectLst/>
                <a:latin typeface="Aptos" panose="020B0004020202020204" pitchFamily="34" charset="0"/>
                <a:ea typeface="Calibri" panose="020F0502020204030204" pitchFamily="34" charset="0"/>
                <a:cs typeface="Times New Roman" panose="02020603050405020304" pitchFamily="18" charset="0"/>
              </a:rPr>
              <a:t>PEMBELAJARAN PENTING</a:t>
            </a:r>
            <a:endParaRPr lang="id-ID" sz="3200" dirty="0"/>
          </a:p>
        </p:txBody>
      </p:sp>
      <p:sp>
        <p:nvSpPr>
          <p:cNvPr id="3" name="Tampungan Konten 2">
            <a:extLst>
              <a:ext uri="{FF2B5EF4-FFF2-40B4-BE49-F238E27FC236}">
                <a16:creationId xmlns:a16="http://schemas.microsoft.com/office/drawing/2014/main" id="{715342DF-36F6-D5AC-B041-1BABA4076D5B}"/>
              </a:ext>
            </a:extLst>
          </p:cNvPr>
          <p:cNvSpPr>
            <a:spLocks noGrp="1"/>
          </p:cNvSpPr>
          <p:nvPr>
            <p:ph idx="1"/>
          </p:nvPr>
        </p:nvSpPr>
        <p:spPr>
          <a:xfrm>
            <a:off x="838200" y="1443039"/>
            <a:ext cx="10515600" cy="4686300"/>
          </a:xfrm>
        </p:spPr>
        <p:txBody>
          <a:bodyPr>
            <a:normAutofit fontScale="55000" lnSpcReduction="20000"/>
          </a:bodyPr>
          <a:lstStyle/>
          <a:p>
            <a:pPr marL="342900" lvl="0" indent="-342900">
              <a:lnSpc>
                <a:spcPct val="107000"/>
              </a:lnSpc>
              <a:buFont typeface="+mj-lt"/>
              <a:buAutoNum type="arabicPeriod"/>
            </a:pPr>
            <a:r>
              <a:rPr lang="id-ID" sz="3500" kern="100" dirty="0">
                <a:effectLst/>
                <a:latin typeface="Aptos" panose="020B0004020202020204" pitchFamily="34" charset="0"/>
                <a:ea typeface="Calibri" panose="020F0502020204030204" pitchFamily="34" charset="0"/>
                <a:cs typeface="Times New Roman" panose="02020603050405020304" pitchFamily="18" charset="0"/>
              </a:rPr>
              <a:t>Pendapat massa terbanyak (mayoritas) tentang persoalan mendesaknya, yang dipandang harus segera diperjuangkan, merupakan landasan utama untuk merumuskan kegiatan. Karena memang rata-rata massa yang diajak adalah yang tidak mau menuntut, mereka biasanya akan berubah pikiran bila, misalnya, faedahnya sudah bisa dirasakan langsung. </a:t>
            </a:r>
            <a:endParaRPr lang="id-ID" sz="35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id-ID" sz="3500" kern="100" dirty="0">
                <a:effectLst/>
                <a:latin typeface="Aptos" panose="020B0004020202020204" pitchFamily="34" charset="0"/>
                <a:ea typeface="Calibri" panose="020F0502020204030204" pitchFamily="34" charset="0"/>
                <a:cs typeface="Times New Roman" panose="02020603050405020304" pitchFamily="18" charset="0"/>
              </a:rPr>
              <a:t>Pengorganisasian Massa agar menjadi kekuatan Alternatif (</a:t>
            </a:r>
            <a:r>
              <a:rPr lang="id-ID" sz="3500" kern="100" dirty="0" err="1">
                <a:effectLst/>
                <a:latin typeface="Aptos" panose="020B0004020202020204" pitchFamily="34" charset="0"/>
                <a:ea typeface="Calibri" panose="020F0502020204030204" pitchFamily="34" charset="0"/>
                <a:cs typeface="Times New Roman" panose="02020603050405020304" pitchFamily="18" charset="0"/>
              </a:rPr>
              <a:t>penanding</a:t>
            </a:r>
            <a:r>
              <a:rPr lang="id-ID" sz="3500" kern="100" dirty="0">
                <a:effectLst/>
                <a:latin typeface="Aptos" panose="020B0004020202020204" pitchFamily="34" charset="0"/>
                <a:ea typeface="Calibri" panose="020F0502020204030204" pitchFamily="34" charset="0"/>
                <a:cs typeface="Times New Roman" panose="02020603050405020304" pitchFamily="18" charset="0"/>
              </a:rPr>
              <a:t> elite)-menghancurkan oligarki dan mengubah sistem yang menindas adalah pekerjaan membangun massa sadar. </a:t>
            </a:r>
            <a:endParaRPr lang="id-ID" sz="35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id-ID" sz="3500" kern="100" dirty="0">
                <a:effectLst/>
                <a:latin typeface="Aptos" panose="020B0004020202020204" pitchFamily="34" charset="0"/>
                <a:ea typeface="Calibri" panose="020F0502020204030204" pitchFamily="34" charset="0"/>
                <a:cs typeface="Times New Roman" panose="02020603050405020304" pitchFamily="18" charset="0"/>
              </a:rPr>
              <a:t>Hal terpenting dalam tahap awal membangun kekuatan dari bawah adalah bagaimana segala keresahan tersebut diorganisir (baca: disadarkan dan dimobilisasi) menjadi tindakan politik massa yang rapi, menjadi mobilisasi menuntut, serendah </a:t>
            </a:r>
            <a:r>
              <a:rPr lang="id-ID" sz="3500" kern="100" dirty="0" err="1">
                <a:effectLst/>
                <a:latin typeface="Aptos" panose="020B0004020202020204" pitchFamily="34" charset="0"/>
                <a:ea typeface="Calibri" panose="020F0502020204030204" pitchFamily="34" charset="0"/>
                <a:cs typeface="Times New Roman" panose="02020603050405020304" pitchFamily="18" charset="0"/>
              </a:rPr>
              <a:t>apapun</a:t>
            </a:r>
            <a:r>
              <a:rPr lang="id-ID" sz="3500" kern="100" dirty="0">
                <a:effectLst/>
                <a:latin typeface="Aptos" panose="020B0004020202020204" pitchFamily="34" charset="0"/>
                <a:ea typeface="Calibri" panose="020F0502020204030204" pitchFamily="34" charset="0"/>
                <a:cs typeface="Times New Roman" panose="02020603050405020304" pitchFamily="18" charset="0"/>
              </a:rPr>
              <a:t> isu yang sanggup dan akan diperjuangkan oleh rakyat. </a:t>
            </a:r>
            <a:endParaRPr lang="id-ID" sz="35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id-ID" sz="3500" kern="100" dirty="0">
                <a:effectLst/>
                <a:latin typeface="Aptos" panose="020B0004020202020204" pitchFamily="34" charset="0"/>
                <a:ea typeface="Calibri" panose="020F0502020204030204" pitchFamily="34" charset="0"/>
                <a:cs typeface="Times New Roman" panose="02020603050405020304" pitchFamily="18" charset="0"/>
              </a:rPr>
              <a:t>Mobilisasi tersebut merupakan wujud </a:t>
            </a:r>
            <a:r>
              <a:rPr lang="id-ID" sz="3500" kern="100" dirty="0" err="1">
                <a:effectLst/>
                <a:latin typeface="Aptos" panose="020B0004020202020204" pitchFamily="34" charset="0"/>
                <a:ea typeface="Calibri" panose="020F0502020204030204" pitchFamily="34" charset="0"/>
                <a:cs typeface="Times New Roman" panose="02020603050405020304" pitchFamily="18" charset="0"/>
              </a:rPr>
              <a:t>kongkrit</a:t>
            </a:r>
            <a:r>
              <a:rPr lang="id-ID" sz="3500" kern="100" dirty="0">
                <a:effectLst/>
                <a:latin typeface="Aptos" panose="020B0004020202020204" pitchFamily="34" charset="0"/>
                <a:ea typeface="Calibri" panose="020F0502020204030204" pitchFamily="34" charset="0"/>
                <a:cs typeface="Times New Roman" panose="02020603050405020304" pitchFamily="18" charset="0"/>
              </a:rPr>
              <a:t>, wujud nyata kesanggupan rakyat untuk </a:t>
            </a:r>
            <a:r>
              <a:rPr lang="id-ID" sz="3500" kern="100" dirty="0" err="1">
                <a:effectLst/>
                <a:latin typeface="Aptos" panose="020B0004020202020204" pitchFamily="34" charset="0"/>
                <a:ea typeface="Calibri" panose="020F0502020204030204" pitchFamily="34" charset="0"/>
                <a:cs typeface="Times New Roman" panose="02020603050405020304" pitchFamily="18" charset="0"/>
              </a:rPr>
              <a:t>memperjuangakan</a:t>
            </a:r>
            <a:r>
              <a:rPr lang="id-ID" sz="3500" kern="100" dirty="0">
                <a:effectLst/>
                <a:latin typeface="Aptos" panose="020B0004020202020204" pitchFamily="34" charset="0"/>
                <a:ea typeface="Calibri" panose="020F0502020204030204" pitchFamily="34" charset="0"/>
                <a:cs typeface="Times New Roman" panose="02020603050405020304" pitchFamily="18" charset="0"/>
              </a:rPr>
              <a:t> kepentingannya, ideologinya, yang tumbuh dari kesadarannya, atau merupakan tindakan (politik) utama yang menunjukkan dan menguji kekuatan rakyat sendiri.</a:t>
            </a:r>
            <a:endParaRPr lang="id-ID" sz="35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id-ID" sz="3500" kern="100" dirty="0">
                <a:effectLst/>
                <a:latin typeface="Aptos" panose="020B0004020202020204" pitchFamily="34" charset="0"/>
                <a:ea typeface="Calibri" panose="020F0502020204030204" pitchFamily="34" charset="0"/>
                <a:cs typeface="Times New Roman" panose="02020603050405020304" pitchFamily="18" charset="0"/>
              </a:rPr>
              <a:t>Hasil pengorganisasian terbaik adalah rakyat sanggup membela dirinya sendiri. Tugas organiser adalah membantu penyadarannya.</a:t>
            </a:r>
            <a:endParaRPr lang="id-ID" sz="35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d-ID" dirty="0"/>
          </a:p>
        </p:txBody>
      </p:sp>
    </p:spTree>
    <p:extLst>
      <p:ext uri="{BB962C8B-B14F-4D97-AF65-F5344CB8AC3E}">
        <p14:creationId xmlns:p14="http://schemas.microsoft.com/office/powerpoint/2010/main" val="2365124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862890C9-D6A7-8A74-BB66-9DB0F2E72357}"/>
              </a:ext>
            </a:extLst>
          </p:cNvPr>
          <p:cNvSpPr>
            <a:spLocks noGrp="1"/>
          </p:cNvSpPr>
          <p:nvPr>
            <p:ph type="title"/>
          </p:nvPr>
        </p:nvSpPr>
        <p:spPr/>
        <p:txBody>
          <a:bodyPr/>
          <a:lstStyle/>
          <a:p>
            <a:r>
              <a:rPr lang="id-ID" dirty="0"/>
              <a:t>TERIMA KASIH</a:t>
            </a:r>
          </a:p>
        </p:txBody>
      </p:sp>
      <p:sp>
        <p:nvSpPr>
          <p:cNvPr id="3" name="Tampungan Konten 2">
            <a:extLst>
              <a:ext uri="{FF2B5EF4-FFF2-40B4-BE49-F238E27FC236}">
                <a16:creationId xmlns:a16="http://schemas.microsoft.com/office/drawing/2014/main" id="{577261F4-71C8-B68A-8723-C15D0333FD76}"/>
              </a:ext>
            </a:extLst>
          </p:cNvPr>
          <p:cNvSpPr>
            <a:spLocks noGrp="1"/>
          </p:cNvSpPr>
          <p:nvPr>
            <p:ph idx="1"/>
          </p:nvPr>
        </p:nvSpPr>
        <p:spPr/>
        <p:txBody>
          <a:bodyPr/>
          <a:lstStyle/>
          <a:p>
            <a:endParaRPr lang="id-ID" dirty="0"/>
          </a:p>
        </p:txBody>
      </p:sp>
    </p:spTree>
    <p:extLst>
      <p:ext uri="{BB962C8B-B14F-4D97-AF65-F5344CB8AC3E}">
        <p14:creationId xmlns:p14="http://schemas.microsoft.com/office/powerpoint/2010/main" val="1810623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Judul 1">
            <a:extLst>
              <a:ext uri="{FF2B5EF4-FFF2-40B4-BE49-F238E27FC236}">
                <a16:creationId xmlns:a16="http://schemas.microsoft.com/office/drawing/2014/main" id="{E8B5951A-C01A-B582-2C32-2CAFD70334AD}"/>
              </a:ext>
            </a:extLst>
          </p:cNvPr>
          <p:cNvSpPr>
            <a:spLocks noGrp="1"/>
          </p:cNvSpPr>
          <p:nvPr>
            <p:ph type="title"/>
          </p:nvPr>
        </p:nvSpPr>
        <p:spPr>
          <a:xfrm>
            <a:off x="1115568" y="548640"/>
            <a:ext cx="10168128" cy="1179576"/>
          </a:xfrm>
        </p:spPr>
        <p:txBody>
          <a:bodyPr>
            <a:normAutofit/>
          </a:bodyPr>
          <a:lstStyle/>
          <a:p>
            <a:r>
              <a:rPr lang="id-ID" sz="4000" b="1" kern="100">
                <a:effectLst/>
                <a:latin typeface="Aptos" panose="020B0004020202020204" pitchFamily="34" charset="0"/>
                <a:ea typeface="Calibri" panose="020F0502020204030204" pitchFamily="34" charset="0"/>
                <a:cs typeface="Times New Roman" panose="02020603050405020304" pitchFamily="18" charset="0"/>
              </a:rPr>
              <a:t>PROFIL  SPRI </a:t>
            </a:r>
            <a:endParaRPr lang="id-ID" sz="400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ampungan Konten 2">
            <a:extLst>
              <a:ext uri="{FF2B5EF4-FFF2-40B4-BE49-F238E27FC236}">
                <a16:creationId xmlns:a16="http://schemas.microsoft.com/office/drawing/2014/main" id="{960BA69B-6D9D-11EB-0B7C-DF5346F9D874}"/>
              </a:ext>
            </a:extLst>
          </p:cNvPr>
          <p:cNvSpPr>
            <a:spLocks noGrp="1"/>
          </p:cNvSpPr>
          <p:nvPr>
            <p:ph idx="1"/>
          </p:nvPr>
        </p:nvSpPr>
        <p:spPr>
          <a:xfrm>
            <a:off x="1115568" y="2481943"/>
            <a:ext cx="10168128" cy="3695020"/>
          </a:xfrm>
        </p:spPr>
        <p:txBody>
          <a:bodyPr>
            <a:normAutofit/>
          </a:bodyPr>
          <a:lstStyle/>
          <a:p>
            <a:pPr marL="342900" lvl="0" indent="-342900">
              <a:buFont typeface="Symbol" panose="05050102010706020507" pitchFamily="18" charset="2"/>
              <a:buChar char=""/>
            </a:pPr>
            <a:r>
              <a:rPr lang="id-ID" sz="1700" kern="100">
                <a:effectLst/>
                <a:latin typeface="Aptos" panose="020B0004020202020204" pitchFamily="34" charset="0"/>
                <a:ea typeface="Calibri" panose="020F0502020204030204" pitchFamily="34" charset="0"/>
                <a:cs typeface="Arial" panose="020B0604020202020204" pitchFamily="34" charset="0"/>
              </a:rPr>
              <a:t>Serikat Perjuangan Rakyat  Indonesia, selanjutnya disebut SPRI.  Merupakan organisasi masyarakat  yang mewadahi warga miskin  perkotaan &amp; pedesaan. Bersifat  independen, terbuka dan bukan  underbouw partai politik.</a:t>
            </a:r>
            <a:endParaRPr lang="id-ID" sz="17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id-ID" sz="1700" kern="100">
                <a:effectLst/>
                <a:latin typeface="Aptos" panose="020B0004020202020204" pitchFamily="34" charset="0"/>
                <a:ea typeface="Calibri" panose="020F0502020204030204" pitchFamily="34" charset="0"/>
                <a:cs typeface="Arial" panose="020B0604020202020204" pitchFamily="34" charset="0"/>
              </a:rPr>
              <a:t>SPRI aktif memperjuangkan hak rakyat miskin  seperti; Kesehatan, Pendidikan, Perumahan, Administrasi  Kependudukan, Perlindungan  Sosial, Keadilan Gender, ruang  kehidupan masyarakat, dll. </a:t>
            </a:r>
            <a:endParaRPr lang="id-ID" sz="17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id-ID" sz="1700" kern="100">
                <a:effectLst/>
                <a:latin typeface="Aptos" panose="020B0004020202020204" pitchFamily="34" charset="0"/>
                <a:ea typeface="Calibri" panose="020F0502020204030204" pitchFamily="34" charset="0"/>
                <a:cs typeface="Arial" panose="020B0604020202020204" pitchFamily="34" charset="0"/>
              </a:rPr>
              <a:t>Bekerja di 7 Provinsi 16 Kabupaten Kota di Indonesia. Total anggota sebanyak 30 Ribu.  Mayoritas anggota dan pengurus perempuan dari keluarga miskin perkotaan, dengan profesi sebagai meliputi: pedagang kaki lima, pedagang klontongan, PRT, kuli kupas bawang, pemulung, pengamen, sopir angkot-ojek, dll. </a:t>
            </a:r>
            <a:endParaRPr lang="id-ID" sz="17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Symbol" panose="05050102010706020507" pitchFamily="18" charset="2"/>
              <a:buChar char=""/>
            </a:pPr>
            <a:r>
              <a:rPr lang="id-ID" sz="1700" kern="100">
                <a:effectLst/>
                <a:latin typeface="Aptos" panose="020B0004020202020204" pitchFamily="34" charset="0"/>
                <a:ea typeface="Calibri" panose="020F0502020204030204" pitchFamily="34" charset="0"/>
                <a:cs typeface="Arial" panose="020B0604020202020204" pitchFamily="34" charset="0"/>
              </a:rPr>
              <a:t>SPRI berdiri pada tahun 2004, dengan nama Serikat Rakyat Miskin Kota disingkat (SRMK). Tahun 2008 berubah nama menjadi Serikat Rakyat Miskin Indonesia (SRMI), selanjutnya tahun 2013 berganti nama menjadi Serikat Perjuangan Rakyat Indonesia (SPRI). Tahun 2024 terdaftar di Kemenkumham dengan nama Serikat Nasional Rakyat Indonesia (SNRI).</a:t>
            </a:r>
            <a:endParaRPr lang="id-ID" sz="1700" kern="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4615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a16="http://schemas.microsoft.com/office/drawing/2014/main" id="{4907D094-A3D7-5341-6BBA-2446B1C9B491}"/>
              </a:ext>
            </a:extLst>
          </p:cNvPr>
          <p:cNvSpPr>
            <a:spLocks noGrp="1"/>
          </p:cNvSpPr>
          <p:nvPr>
            <p:ph type="title"/>
          </p:nvPr>
        </p:nvSpPr>
        <p:spPr>
          <a:xfrm>
            <a:off x="838200" y="556995"/>
            <a:ext cx="10515600" cy="1133693"/>
          </a:xfrm>
        </p:spPr>
        <p:txBody>
          <a:bodyPr>
            <a:normAutofit/>
          </a:bodyPr>
          <a:lstStyle/>
          <a:p>
            <a:r>
              <a:rPr lang="id-ID" sz="5200" b="1"/>
              <a:t>AKTOR PENGGERAK</a:t>
            </a:r>
          </a:p>
        </p:txBody>
      </p:sp>
      <p:graphicFrame>
        <p:nvGraphicFramePr>
          <p:cNvPr id="5" name="Tampungan Konten 2">
            <a:extLst>
              <a:ext uri="{FF2B5EF4-FFF2-40B4-BE49-F238E27FC236}">
                <a16:creationId xmlns:a16="http://schemas.microsoft.com/office/drawing/2014/main" id="{3C08DE75-1B6E-1F08-57C3-17DADC02B8C0}"/>
              </a:ext>
            </a:extLst>
          </p:cNvPr>
          <p:cNvGraphicFramePr>
            <a:graphicFrameLocks noGrp="1"/>
          </p:cNvGraphicFramePr>
          <p:nvPr>
            <p:ph idx="1"/>
            <p:extLst>
              <p:ext uri="{D42A27DB-BD31-4B8C-83A1-F6EECF244321}">
                <p14:modId xmlns:p14="http://schemas.microsoft.com/office/powerpoint/2010/main" val="189287767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1118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Tampungan Konten 9" descr="Sebuah gambar berisi pakaian, orang, mebel, alas kaki&#10;&#10;Deskripsi dibuat secara otomatis">
            <a:extLst>
              <a:ext uri="{FF2B5EF4-FFF2-40B4-BE49-F238E27FC236}">
                <a16:creationId xmlns:a16="http://schemas.microsoft.com/office/drawing/2014/main" id="{E97D4650-B04D-FC50-0B27-EFE841D42DB7}"/>
              </a:ext>
            </a:extLst>
          </p:cNvPr>
          <p:cNvPicPr>
            <a:picLocks noChangeAspect="1"/>
          </p:cNvPicPr>
          <p:nvPr/>
        </p:nvPicPr>
        <p:blipFill>
          <a:blip r:embed="rId2">
            <a:extLst>
              <a:ext uri="{28A0092B-C50C-407E-A947-70E740481C1C}">
                <a14:useLocalDpi xmlns:a14="http://schemas.microsoft.com/office/drawing/2010/main" val="0"/>
              </a:ext>
            </a:extLst>
          </a:blip>
          <a:srcRect l="10030" r="9216" b="4"/>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7" name="Tampungan Konten 6" descr="Sebuah gambar berisi pakaian, orang, wanita, grup&#10;&#10;Deskripsi dibuat secara otomatis">
            <a:extLst>
              <a:ext uri="{FF2B5EF4-FFF2-40B4-BE49-F238E27FC236}">
                <a16:creationId xmlns:a16="http://schemas.microsoft.com/office/drawing/2014/main" id="{8E38B6BD-E69D-2CDA-9705-CA70EF08F500}"/>
              </a:ext>
            </a:extLst>
          </p:cNvPr>
          <p:cNvPicPr>
            <a:picLocks noChangeAspect="1"/>
          </p:cNvPicPr>
          <p:nvPr/>
        </p:nvPicPr>
        <p:blipFill>
          <a:blip r:embed="rId3">
            <a:extLst>
              <a:ext uri="{28A0092B-C50C-407E-A947-70E740481C1C}">
                <a14:useLocalDpi xmlns:a14="http://schemas.microsoft.com/office/drawing/2010/main" val="0"/>
              </a:ext>
            </a:extLst>
          </a:blip>
          <a:srcRect r="9205" b="4"/>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5" name="Tampungan Konten 4" descr="Sebuah gambar berisi pakaian, orang, orang-orang, pria&#10;&#10;Deskripsi dibuat secara otomatis">
            <a:extLst>
              <a:ext uri="{FF2B5EF4-FFF2-40B4-BE49-F238E27FC236}">
                <a16:creationId xmlns:a16="http://schemas.microsoft.com/office/drawing/2014/main" id="{959B5806-2C20-42C1-5123-4346D63E041C}"/>
              </a:ext>
            </a:extLst>
          </p:cNvPr>
          <p:cNvPicPr>
            <a:picLocks noChangeAspect="1"/>
          </p:cNvPicPr>
          <p:nvPr/>
        </p:nvPicPr>
        <p:blipFill>
          <a:blip r:embed="rId4">
            <a:extLst>
              <a:ext uri="{28A0092B-C50C-407E-A947-70E740481C1C}">
                <a14:useLocalDpi xmlns:a14="http://schemas.microsoft.com/office/drawing/2010/main" val="0"/>
              </a:ext>
            </a:extLst>
          </a:blip>
          <a:srcRect t="12818" r="-1" b="22608"/>
          <a:stretch/>
        </p:blipFill>
        <p:spPr>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useBgFill="1">
        <p:nvSpPr>
          <p:cNvPr id="32" name="Freeform: Shape 31">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32965"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4" name="Freeform: Shape 33">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2333"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Judul 1">
            <a:extLst>
              <a:ext uri="{FF2B5EF4-FFF2-40B4-BE49-F238E27FC236}">
                <a16:creationId xmlns:a16="http://schemas.microsoft.com/office/drawing/2014/main" id="{1016AB7E-900E-2D61-5CDA-1406FE0768E5}"/>
              </a:ext>
            </a:extLst>
          </p:cNvPr>
          <p:cNvSpPr>
            <a:spLocks noGrp="1"/>
          </p:cNvSpPr>
          <p:nvPr>
            <p:ph type="title"/>
          </p:nvPr>
        </p:nvSpPr>
        <p:spPr>
          <a:xfrm>
            <a:off x="448056" y="685800"/>
            <a:ext cx="4922338" cy="1325563"/>
          </a:xfrm>
        </p:spPr>
        <p:txBody>
          <a:bodyPr>
            <a:normAutofit/>
          </a:bodyPr>
          <a:lstStyle/>
          <a:p>
            <a:r>
              <a:rPr lang="id-ID" sz="3400" dirty="0"/>
              <a:t>Rapat Konsolidasi </a:t>
            </a:r>
          </a:p>
        </p:txBody>
      </p:sp>
      <p:sp>
        <p:nvSpPr>
          <p:cNvPr id="36" name="Rectangle 35">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1" y="2089941"/>
            <a:ext cx="497043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Tampungan Konten 12" descr="Sebuah gambar berisi pakaian, orang, dalam ruangan, grup&#10;&#10;Deskripsi dibuat secara otomatis">
            <a:extLst>
              <a:ext uri="{FF2B5EF4-FFF2-40B4-BE49-F238E27FC236}">
                <a16:creationId xmlns:a16="http://schemas.microsoft.com/office/drawing/2014/main" id="{D04644B9-B7D6-3C35-1BDC-3F9FB54E9ADA}"/>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464344" y="2514600"/>
            <a:ext cx="4889500" cy="3667125"/>
          </a:xfrm>
        </p:spPr>
      </p:pic>
    </p:spTree>
    <p:extLst>
      <p:ext uri="{BB962C8B-B14F-4D97-AF65-F5344CB8AC3E}">
        <p14:creationId xmlns:p14="http://schemas.microsoft.com/office/powerpoint/2010/main" val="2678031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a16="http://schemas.microsoft.com/office/drawing/2014/main" id="{AF143A29-583F-9E0F-2E04-45DE1E9DB858}"/>
              </a:ext>
            </a:extLst>
          </p:cNvPr>
          <p:cNvSpPr>
            <a:spLocks noGrp="1"/>
          </p:cNvSpPr>
          <p:nvPr>
            <p:ph type="title"/>
          </p:nvPr>
        </p:nvSpPr>
        <p:spPr>
          <a:xfrm>
            <a:off x="645065" y="1463040"/>
            <a:ext cx="3796306" cy="2690949"/>
          </a:xfrm>
        </p:spPr>
        <p:txBody>
          <a:bodyPr anchor="t">
            <a:normAutofit/>
          </a:bodyPr>
          <a:lstStyle/>
          <a:p>
            <a:r>
              <a:rPr lang="id-ID" sz="4800" b="1"/>
              <a:t>TUJUAN &amp; PROGRAM UMUM</a:t>
            </a:r>
          </a:p>
        </p:txBody>
      </p:sp>
      <p:grpSp>
        <p:nvGrpSpPr>
          <p:cNvPr id="17"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9"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ampungan Konten 2">
            <a:extLst>
              <a:ext uri="{FF2B5EF4-FFF2-40B4-BE49-F238E27FC236}">
                <a16:creationId xmlns:a16="http://schemas.microsoft.com/office/drawing/2014/main" id="{9CF1304A-8362-8F11-EE31-77832E803E8A}"/>
              </a:ext>
            </a:extLst>
          </p:cNvPr>
          <p:cNvSpPr>
            <a:spLocks noGrp="1"/>
          </p:cNvSpPr>
          <p:nvPr>
            <p:ph idx="1"/>
          </p:nvPr>
        </p:nvSpPr>
        <p:spPr>
          <a:xfrm>
            <a:off x="5656218" y="1463039"/>
            <a:ext cx="5542387" cy="4300447"/>
          </a:xfrm>
        </p:spPr>
        <p:txBody>
          <a:bodyPr anchor="t">
            <a:normAutofit/>
          </a:bodyPr>
          <a:lstStyle/>
          <a:p>
            <a:pPr marL="0" indent="0">
              <a:buNone/>
            </a:pPr>
            <a:r>
              <a:rPr lang="id-ID" sz="2000" b="1" dirty="0"/>
              <a:t>TUJUAN PERJUANGAN </a:t>
            </a:r>
          </a:p>
          <a:p>
            <a:pPr marL="0" indent="0">
              <a:spcAft>
                <a:spcPts val="800"/>
              </a:spcAft>
              <a:buNone/>
            </a:pPr>
            <a:r>
              <a:rPr lang="id-ID" sz="2000" kern="100" dirty="0">
                <a:effectLst/>
                <a:latin typeface="Aptos" panose="020B0004020202020204" pitchFamily="34" charset="0"/>
                <a:ea typeface="Calibri" panose="020F0502020204030204" pitchFamily="34" charset="0"/>
                <a:cs typeface="Times New Roman" panose="02020603050405020304" pitchFamily="18" charset="0"/>
              </a:rPr>
              <a:t>Tujuan utama SPRI adalah Mewujudkan Indonesia yang adil, setara,  sejahtera &amp; inklusif tanpa penindasan Kapitalisme, sebagaimana tercermin dalam  Pancasila dan UUD 1945;</a:t>
            </a:r>
            <a:endParaRPr lang="id-ID"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id-ID" sz="2000" b="1" kern="100" dirty="0">
                <a:effectLst/>
                <a:latin typeface="Aptos" panose="020B0004020202020204" pitchFamily="34" charset="0"/>
                <a:ea typeface="Calibri" panose="020F0502020204030204" pitchFamily="34" charset="0"/>
                <a:cs typeface="Times New Roman" panose="02020603050405020304" pitchFamily="18" charset="0"/>
              </a:rPr>
              <a:t>PROGRAM UMUM PERJUANGAN </a:t>
            </a:r>
            <a:endParaRPr lang="id-ID"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id-ID" sz="2000" kern="100" dirty="0">
                <a:effectLst/>
                <a:latin typeface="Aptos" panose="020B0004020202020204" pitchFamily="34" charset="0"/>
                <a:ea typeface="Calibri" panose="020F0502020204030204" pitchFamily="34" charset="0"/>
                <a:cs typeface="Times New Roman" panose="02020603050405020304" pitchFamily="18" charset="0"/>
              </a:rPr>
              <a:t>Perlindungan Sosial &amp; Layanan Publik;</a:t>
            </a:r>
            <a:endParaRPr lang="id-ID"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id-ID" sz="2000" kern="100" dirty="0">
                <a:effectLst/>
                <a:latin typeface="Aptos" panose="020B0004020202020204" pitchFamily="34" charset="0"/>
                <a:ea typeface="Calibri" panose="020F0502020204030204" pitchFamily="34" charset="0"/>
                <a:cs typeface="Times New Roman" panose="02020603050405020304" pitchFamily="18" charset="0"/>
              </a:rPr>
              <a:t>Keadilan Gender dan Penghapusan Kekerasan Perempuan;</a:t>
            </a:r>
            <a:endParaRPr lang="id-ID"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mj-lt"/>
              <a:buAutoNum type="arabicPeriod"/>
            </a:pPr>
            <a:r>
              <a:rPr lang="id-ID" sz="2000" kern="100" dirty="0">
                <a:effectLst/>
                <a:latin typeface="Aptos" panose="020B0004020202020204" pitchFamily="34" charset="0"/>
                <a:ea typeface="Calibri" panose="020F0502020204030204" pitchFamily="34" charset="0"/>
                <a:cs typeface="Times New Roman" panose="02020603050405020304" pitchFamily="18" charset="0"/>
              </a:rPr>
              <a:t>Demokratis;</a:t>
            </a:r>
            <a:endParaRPr lang="id-ID"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d-ID" sz="2000" dirty="0"/>
          </a:p>
        </p:txBody>
      </p:sp>
    </p:spTree>
    <p:extLst>
      <p:ext uri="{BB962C8B-B14F-4D97-AF65-F5344CB8AC3E}">
        <p14:creationId xmlns:p14="http://schemas.microsoft.com/office/powerpoint/2010/main" val="1414854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8BC803E-13F3-4DAB-B17C-BEB007616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8DDE571-E57F-4AB5-83C7-30EB5DDCC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12191996"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a16="http://schemas.microsoft.com/office/drawing/2014/main" id="{A56DC2EA-1B13-E384-382D-66C4E2850C71}"/>
              </a:ext>
            </a:extLst>
          </p:cNvPr>
          <p:cNvSpPr>
            <a:spLocks noGrp="1"/>
          </p:cNvSpPr>
          <p:nvPr>
            <p:ph type="title"/>
          </p:nvPr>
        </p:nvSpPr>
        <p:spPr>
          <a:xfrm>
            <a:off x="1137035" y="603622"/>
            <a:ext cx="4282380" cy="1322944"/>
          </a:xfrm>
        </p:spPr>
        <p:txBody>
          <a:bodyPr>
            <a:normAutofit/>
          </a:bodyPr>
          <a:lstStyle/>
          <a:p>
            <a:r>
              <a:rPr lang="id-ID" dirty="0">
                <a:solidFill>
                  <a:schemeClr val="tx1">
                    <a:lumMod val="85000"/>
                    <a:lumOff val="15000"/>
                  </a:schemeClr>
                </a:solidFill>
              </a:rPr>
              <a:t>Tuntutan Aksi</a:t>
            </a:r>
          </a:p>
        </p:txBody>
      </p:sp>
      <p:pic>
        <p:nvPicPr>
          <p:cNvPr id="13" name="Tampungan Konten 12" descr="Sebuah gambar berisi pakaian, orang, Wajah manusia, wanita&#10;&#10;Deskripsi dibuat secara otomatis">
            <a:extLst>
              <a:ext uri="{FF2B5EF4-FFF2-40B4-BE49-F238E27FC236}">
                <a16:creationId xmlns:a16="http://schemas.microsoft.com/office/drawing/2014/main" id="{EF348D23-A184-DCBC-A97F-200716B212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8283" y="2208213"/>
            <a:ext cx="4282380" cy="4649785"/>
          </a:xfrm>
        </p:spPr>
      </p:pic>
      <p:pic>
        <p:nvPicPr>
          <p:cNvPr id="5" name="Tampungan Konten 4" descr="Sebuah gambar berisi teks, Font, cuplikan layar, logo&#10;&#10;Deskripsi dibuat secara otomatis">
            <a:extLst>
              <a:ext uri="{FF2B5EF4-FFF2-40B4-BE49-F238E27FC236}">
                <a16:creationId xmlns:a16="http://schemas.microsoft.com/office/drawing/2014/main" id="{D50D4458-BDBC-32EA-DAF8-4F9C2B025316}"/>
              </a:ext>
            </a:extLst>
          </p:cNvPr>
          <p:cNvPicPr>
            <a:picLocks noChangeAspect="1"/>
          </p:cNvPicPr>
          <p:nvPr/>
        </p:nvPicPr>
        <p:blipFill>
          <a:blip r:embed="rId3">
            <a:extLst>
              <a:ext uri="{28A0092B-C50C-407E-A947-70E740481C1C}">
                <a14:useLocalDpi xmlns:a14="http://schemas.microsoft.com/office/drawing/2010/main" val="0"/>
              </a:ext>
            </a:extLst>
          </a:blip>
          <a:srcRect l="2684" r="2684"/>
          <a:stretch/>
        </p:blipFill>
        <p:spPr>
          <a:xfrm>
            <a:off x="5702185" y="1"/>
            <a:ext cx="6489823" cy="3271837"/>
          </a:xfrm>
          <a:custGeom>
            <a:avLst/>
            <a:gdLst/>
            <a:ahLst/>
            <a:cxnLst/>
            <a:rect l="l" t="t" r="r" b="b"/>
            <a:pathLst>
              <a:path w="6489823" h="3421047">
                <a:moveTo>
                  <a:pt x="383239" y="0"/>
                </a:moveTo>
                <a:lnTo>
                  <a:pt x="6489823" y="0"/>
                </a:lnTo>
                <a:lnTo>
                  <a:pt x="6489823" y="3421047"/>
                </a:lnTo>
                <a:lnTo>
                  <a:pt x="0" y="3421047"/>
                </a:lnTo>
                <a:lnTo>
                  <a:pt x="10162" y="3368785"/>
                </a:lnTo>
                <a:cubicBezTo>
                  <a:pt x="15448" y="3346584"/>
                  <a:pt x="22094" y="3323293"/>
                  <a:pt x="30699" y="3298569"/>
                </a:cubicBezTo>
                <a:cubicBezTo>
                  <a:pt x="41150" y="3275988"/>
                  <a:pt x="42443" y="3246652"/>
                  <a:pt x="33589" y="3233050"/>
                </a:cubicBezTo>
                <a:cubicBezTo>
                  <a:pt x="32065" y="3230708"/>
                  <a:pt x="30291" y="3228932"/>
                  <a:pt x="28325" y="3227777"/>
                </a:cubicBezTo>
                <a:cubicBezTo>
                  <a:pt x="30678" y="3188484"/>
                  <a:pt x="72205" y="3103624"/>
                  <a:pt x="73382" y="3050568"/>
                </a:cubicBezTo>
                <a:cubicBezTo>
                  <a:pt x="69165" y="3022639"/>
                  <a:pt x="68605" y="2960322"/>
                  <a:pt x="84953" y="2920501"/>
                </a:cubicBezTo>
                <a:cubicBezTo>
                  <a:pt x="69327" y="2932298"/>
                  <a:pt x="121103" y="2664904"/>
                  <a:pt x="109217" y="2657859"/>
                </a:cubicBezTo>
                <a:cubicBezTo>
                  <a:pt x="110075" y="2597031"/>
                  <a:pt x="138136" y="2522558"/>
                  <a:pt x="139777" y="2464312"/>
                </a:cubicBezTo>
                <a:cubicBezTo>
                  <a:pt x="141801" y="2450201"/>
                  <a:pt x="199861" y="2246813"/>
                  <a:pt x="198683" y="2236608"/>
                </a:cubicBezTo>
                <a:lnTo>
                  <a:pt x="283684" y="1924542"/>
                </a:lnTo>
                <a:cubicBezTo>
                  <a:pt x="313071" y="1811100"/>
                  <a:pt x="307196" y="1868801"/>
                  <a:pt x="336583" y="1755359"/>
                </a:cubicBezTo>
                <a:cubicBezTo>
                  <a:pt x="383246" y="1573239"/>
                  <a:pt x="363875" y="1577802"/>
                  <a:pt x="409119" y="1401207"/>
                </a:cubicBezTo>
                <a:cubicBezTo>
                  <a:pt x="428998" y="1329345"/>
                  <a:pt x="403240" y="1279669"/>
                  <a:pt x="421957" y="1175450"/>
                </a:cubicBezTo>
                <a:cubicBezTo>
                  <a:pt x="442602" y="1107577"/>
                  <a:pt x="340683" y="794854"/>
                  <a:pt x="369233" y="688836"/>
                </a:cubicBezTo>
                <a:cubicBezTo>
                  <a:pt x="378440" y="610640"/>
                  <a:pt x="331945" y="587322"/>
                  <a:pt x="346155" y="513896"/>
                </a:cubicBezTo>
                <a:cubicBezTo>
                  <a:pt x="351974" y="496939"/>
                  <a:pt x="362179" y="406394"/>
                  <a:pt x="344911" y="393010"/>
                </a:cubicBezTo>
                <a:cubicBezTo>
                  <a:pt x="389436" y="301493"/>
                  <a:pt x="356186" y="264408"/>
                  <a:pt x="369960" y="232042"/>
                </a:cubicBezTo>
                <a:cubicBezTo>
                  <a:pt x="394611" y="153791"/>
                  <a:pt x="372056" y="165633"/>
                  <a:pt x="392742" y="72037"/>
                </a:cubicBezTo>
                <a:cubicBezTo>
                  <a:pt x="398537" y="53819"/>
                  <a:pt x="397997" y="38693"/>
                  <a:pt x="394525" y="25405"/>
                </a:cubicBezTo>
                <a:close/>
              </a:path>
            </a:pathLst>
          </a:custGeom>
        </p:spPr>
      </p:pic>
      <p:pic>
        <p:nvPicPr>
          <p:cNvPr id="7" name="Tampungan Konten 6" descr="Sebuah gambar berisi teks, kartun, poster, Font&#10;&#10;Deskripsi dibuat secara otomatis">
            <a:extLst>
              <a:ext uri="{FF2B5EF4-FFF2-40B4-BE49-F238E27FC236}">
                <a16:creationId xmlns:a16="http://schemas.microsoft.com/office/drawing/2014/main" id="{B5141906-0C4A-D4AC-F4BC-602B33BAB429}"/>
              </a:ext>
            </a:extLst>
          </p:cNvPr>
          <p:cNvPicPr>
            <a:picLocks noChangeAspect="1"/>
          </p:cNvPicPr>
          <p:nvPr/>
        </p:nvPicPr>
        <p:blipFill>
          <a:blip r:embed="rId4">
            <a:extLst>
              <a:ext uri="{28A0092B-C50C-407E-A947-70E740481C1C}">
                <a14:useLocalDpi xmlns:a14="http://schemas.microsoft.com/office/drawing/2010/main" val="0"/>
              </a:ext>
            </a:extLst>
          </a:blip>
          <a:srcRect t="23422" r="-3" b="5013"/>
          <a:stretch/>
        </p:blipFill>
        <p:spPr>
          <a:xfrm>
            <a:off x="5419415" y="3271838"/>
            <a:ext cx="6772585" cy="3586162"/>
          </a:xfrm>
          <a:custGeom>
            <a:avLst/>
            <a:gdLst/>
            <a:ahLst/>
            <a:cxnLst/>
            <a:rect l="l" t="t" r="r" b="b"/>
            <a:pathLst>
              <a:path w="6772580" h="3429000">
                <a:moveTo>
                  <a:pt x="271594" y="0"/>
                </a:moveTo>
                <a:lnTo>
                  <a:pt x="6772580" y="0"/>
                </a:lnTo>
                <a:lnTo>
                  <a:pt x="6772580" y="3429000"/>
                </a:lnTo>
                <a:lnTo>
                  <a:pt x="8976" y="3429000"/>
                </a:lnTo>
                <a:lnTo>
                  <a:pt x="7894" y="3419403"/>
                </a:lnTo>
                <a:cubicBezTo>
                  <a:pt x="2772" y="3402540"/>
                  <a:pt x="-7409" y="3393117"/>
                  <a:pt x="8790" y="3369074"/>
                </a:cubicBezTo>
                <a:cubicBezTo>
                  <a:pt x="18674" y="3308209"/>
                  <a:pt x="52540" y="3147708"/>
                  <a:pt x="69466" y="3074368"/>
                </a:cubicBezTo>
                <a:cubicBezTo>
                  <a:pt x="86170" y="2985158"/>
                  <a:pt x="141939" y="2988106"/>
                  <a:pt x="138108" y="2937087"/>
                </a:cubicBezTo>
                <a:lnTo>
                  <a:pt x="159153" y="2788751"/>
                </a:lnTo>
                <a:cubicBezTo>
                  <a:pt x="164508" y="2771521"/>
                  <a:pt x="169861" y="2754291"/>
                  <a:pt x="175215" y="2737061"/>
                </a:cubicBezTo>
                <a:lnTo>
                  <a:pt x="178713" y="2662493"/>
                </a:lnTo>
                <a:cubicBezTo>
                  <a:pt x="182744" y="2662176"/>
                  <a:pt x="175495" y="2610710"/>
                  <a:pt x="177952" y="2608178"/>
                </a:cubicBezTo>
                <a:lnTo>
                  <a:pt x="200637" y="2557490"/>
                </a:lnTo>
                <a:lnTo>
                  <a:pt x="210272" y="2500823"/>
                </a:lnTo>
                <a:cubicBezTo>
                  <a:pt x="210821" y="2477149"/>
                  <a:pt x="233533" y="2498323"/>
                  <a:pt x="235189" y="2456370"/>
                </a:cubicBezTo>
                <a:cubicBezTo>
                  <a:pt x="241238" y="2390087"/>
                  <a:pt x="270663" y="2342381"/>
                  <a:pt x="270108" y="2307778"/>
                </a:cubicBezTo>
                <a:cubicBezTo>
                  <a:pt x="279775" y="2252634"/>
                  <a:pt x="274008" y="2281735"/>
                  <a:pt x="270232" y="2227103"/>
                </a:cubicBezTo>
                <a:cubicBezTo>
                  <a:pt x="277898" y="2187203"/>
                  <a:pt x="273018" y="2179895"/>
                  <a:pt x="278972" y="2138456"/>
                </a:cubicBezTo>
                <a:cubicBezTo>
                  <a:pt x="286874" y="2113373"/>
                  <a:pt x="293454" y="2098825"/>
                  <a:pt x="284204" y="2092747"/>
                </a:cubicBezTo>
                <a:cubicBezTo>
                  <a:pt x="285267" y="2080110"/>
                  <a:pt x="308510" y="2021121"/>
                  <a:pt x="306856" y="2003128"/>
                </a:cubicBezTo>
                <a:lnTo>
                  <a:pt x="296216" y="1944367"/>
                </a:lnTo>
                <a:lnTo>
                  <a:pt x="316030" y="1836128"/>
                </a:lnTo>
                <a:cubicBezTo>
                  <a:pt x="300726" y="1810623"/>
                  <a:pt x="342411" y="1768654"/>
                  <a:pt x="329496" y="1735241"/>
                </a:cubicBezTo>
                <a:cubicBezTo>
                  <a:pt x="331336" y="1711720"/>
                  <a:pt x="339485" y="1722162"/>
                  <a:pt x="343347" y="1679383"/>
                </a:cubicBezTo>
                <a:cubicBezTo>
                  <a:pt x="349669" y="1616089"/>
                  <a:pt x="356013" y="1614119"/>
                  <a:pt x="360800" y="1554542"/>
                </a:cubicBezTo>
                <a:cubicBezTo>
                  <a:pt x="361799" y="1491472"/>
                  <a:pt x="380405" y="1496141"/>
                  <a:pt x="377978" y="1470595"/>
                </a:cubicBezTo>
                <a:cubicBezTo>
                  <a:pt x="371480" y="1445071"/>
                  <a:pt x="407310" y="1366942"/>
                  <a:pt x="396801" y="1354553"/>
                </a:cubicBezTo>
                <a:cubicBezTo>
                  <a:pt x="387984" y="1324635"/>
                  <a:pt x="389939" y="1306198"/>
                  <a:pt x="378799" y="1292983"/>
                </a:cubicBezTo>
                <a:cubicBezTo>
                  <a:pt x="368230" y="1254082"/>
                  <a:pt x="380918" y="1242866"/>
                  <a:pt x="362697" y="1241293"/>
                </a:cubicBezTo>
                <a:lnTo>
                  <a:pt x="339388" y="1147085"/>
                </a:lnTo>
                <a:cubicBezTo>
                  <a:pt x="350485" y="1118433"/>
                  <a:pt x="353159" y="1072754"/>
                  <a:pt x="339952" y="1071934"/>
                </a:cubicBezTo>
                <a:cubicBezTo>
                  <a:pt x="327895" y="1004911"/>
                  <a:pt x="358371" y="924985"/>
                  <a:pt x="347188" y="889800"/>
                </a:cubicBezTo>
                <a:cubicBezTo>
                  <a:pt x="334220" y="804597"/>
                  <a:pt x="342717" y="786582"/>
                  <a:pt x="338803" y="749936"/>
                </a:cubicBezTo>
                <a:cubicBezTo>
                  <a:pt x="334890" y="713292"/>
                  <a:pt x="337271" y="707557"/>
                  <a:pt x="323706" y="669931"/>
                </a:cubicBezTo>
                <a:lnTo>
                  <a:pt x="313326" y="559992"/>
                </a:lnTo>
                <a:cubicBezTo>
                  <a:pt x="314747" y="543769"/>
                  <a:pt x="268004" y="450294"/>
                  <a:pt x="272650" y="451529"/>
                </a:cubicBezTo>
                <a:lnTo>
                  <a:pt x="256593" y="392499"/>
                </a:lnTo>
                <a:cubicBezTo>
                  <a:pt x="276778" y="343341"/>
                  <a:pt x="246535" y="361906"/>
                  <a:pt x="249583" y="321981"/>
                </a:cubicBezTo>
                <a:cubicBezTo>
                  <a:pt x="256450" y="297359"/>
                  <a:pt x="256557" y="284789"/>
                  <a:pt x="245172" y="280016"/>
                </a:cubicBezTo>
                <a:cubicBezTo>
                  <a:pt x="279102" y="164139"/>
                  <a:pt x="241674" y="235649"/>
                  <a:pt x="249784" y="152538"/>
                </a:cubicBezTo>
                <a:cubicBezTo>
                  <a:pt x="254846" y="115053"/>
                  <a:pt x="258144" y="77317"/>
                  <a:pt x="264479" y="36591"/>
                </a:cubicBezTo>
                <a:close/>
              </a:path>
            </a:pathLst>
          </a:custGeom>
        </p:spPr>
      </p:pic>
    </p:spTree>
    <p:extLst>
      <p:ext uri="{BB962C8B-B14F-4D97-AF65-F5344CB8AC3E}">
        <p14:creationId xmlns:p14="http://schemas.microsoft.com/office/powerpoint/2010/main" val="640054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Judul 1">
            <a:extLst>
              <a:ext uri="{FF2B5EF4-FFF2-40B4-BE49-F238E27FC236}">
                <a16:creationId xmlns:a16="http://schemas.microsoft.com/office/drawing/2014/main" id="{0B9F3D97-6EB9-5122-E479-AADF5E31DA42}"/>
              </a:ext>
            </a:extLst>
          </p:cNvPr>
          <p:cNvSpPr>
            <a:spLocks noGrp="1"/>
          </p:cNvSpPr>
          <p:nvPr>
            <p:ph type="title"/>
          </p:nvPr>
        </p:nvSpPr>
        <p:spPr>
          <a:xfrm>
            <a:off x="838200" y="401221"/>
            <a:ext cx="10515600" cy="1348065"/>
          </a:xfrm>
        </p:spPr>
        <p:txBody>
          <a:bodyPr>
            <a:normAutofit/>
          </a:bodyPr>
          <a:lstStyle/>
          <a:p>
            <a:r>
              <a:rPr lang="id-ID" sz="5000" b="1" kern="100">
                <a:solidFill>
                  <a:srgbClr val="FFFFFF"/>
                </a:solidFill>
                <a:effectLst/>
                <a:latin typeface="Aptos" panose="020B0004020202020204" pitchFamily="34" charset="0"/>
                <a:ea typeface="Calibri" panose="020F0502020204030204" pitchFamily="34" charset="0"/>
                <a:cs typeface="Times New Roman" panose="02020603050405020304" pitchFamily="18" charset="0"/>
              </a:rPr>
              <a:t>APA YANG SUDAH DIPERJUANGKAN</a:t>
            </a:r>
            <a:endParaRPr lang="id-ID" sz="5000">
              <a:solidFill>
                <a:srgbClr val="FFFFFF"/>
              </a:solidFill>
            </a:endParaRPr>
          </a:p>
        </p:txBody>
      </p:sp>
      <p:sp>
        <p:nvSpPr>
          <p:cNvPr id="3" name="Tampungan Konten 2">
            <a:extLst>
              <a:ext uri="{FF2B5EF4-FFF2-40B4-BE49-F238E27FC236}">
                <a16:creationId xmlns:a16="http://schemas.microsoft.com/office/drawing/2014/main" id="{DCAEDC4E-5C40-6074-FEC0-B44B00871CDB}"/>
              </a:ext>
            </a:extLst>
          </p:cNvPr>
          <p:cNvSpPr>
            <a:spLocks noGrp="1"/>
          </p:cNvSpPr>
          <p:nvPr>
            <p:ph idx="1"/>
          </p:nvPr>
        </p:nvSpPr>
        <p:spPr>
          <a:xfrm>
            <a:off x="838200" y="2586789"/>
            <a:ext cx="10515600" cy="3590174"/>
          </a:xfrm>
        </p:spPr>
        <p:txBody>
          <a:bodyPr>
            <a:normAutofit/>
          </a:bodyPr>
          <a:lstStyle/>
          <a:p>
            <a:pPr marL="342900" lvl="0" indent="-342900">
              <a:buFont typeface="+mj-lt"/>
              <a:buAutoNum type="arabicPeriod"/>
            </a:pPr>
            <a:r>
              <a:rPr lang="id-ID" sz="1900" b="1" kern="100">
                <a:effectLst/>
                <a:latin typeface="Aptos" panose="020B0004020202020204" pitchFamily="34" charset="0"/>
                <a:ea typeface="Calibri" panose="020F0502020204030204" pitchFamily="34" charset="0"/>
                <a:cs typeface="Times New Roman" panose="02020603050405020304" pitchFamily="18" charset="0"/>
              </a:rPr>
              <a:t>Advokasi Perlinsos Rakyat Miskin; </a:t>
            </a:r>
            <a:r>
              <a:rPr lang="id-ID" sz="1900" kern="100">
                <a:effectLst/>
                <a:latin typeface="Aptos" panose="020B0004020202020204" pitchFamily="34" charset="0"/>
                <a:ea typeface="Calibri" panose="020F0502020204030204" pitchFamily="34" charset="0"/>
                <a:cs typeface="Times New Roman" panose="02020603050405020304" pitchFamily="18" charset="0"/>
              </a:rPr>
              <a:t>Tahun 2008 SPRI melakukan pendataan Partisipatif terhadap keluarga miskin yang tidak memiliki  Jamkesmas; Tahun 2020-2023 SPRI Jakarta aktif mendorong penerapan PKH Lokal di Jakarta dan perbaikan mekanisme pemutakhiran DTKS;</a:t>
            </a:r>
            <a:endParaRPr lang="id-ID" sz="19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id-ID" sz="1900" b="1" kern="100">
                <a:effectLst/>
                <a:latin typeface="Aptos" panose="020B0004020202020204" pitchFamily="34" charset="0"/>
                <a:ea typeface="Calibri" panose="020F0502020204030204" pitchFamily="34" charset="0"/>
                <a:cs typeface="Times New Roman" panose="02020603050405020304" pitchFamily="18" charset="0"/>
              </a:rPr>
              <a:t>Gender dan Keadilan Perempuan;</a:t>
            </a:r>
            <a:r>
              <a:rPr lang="id-ID" sz="1900" kern="100">
                <a:effectLst/>
                <a:latin typeface="Aptos" panose="020B0004020202020204" pitchFamily="34" charset="0"/>
                <a:ea typeface="Calibri" panose="020F0502020204030204" pitchFamily="34" charset="0"/>
                <a:cs typeface="Times New Roman" panose="02020603050405020304" pitchFamily="18" charset="0"/>
              </a:rPr>
              <a:t> Tahun 2022, SPRI telah melatih sebanyak 70  perempuan untuk menjadi Kader Pegiat Kampung  Jaringan Advokasi Perempuan dan Anak Korban tindak  Kekerasan. Komisioner Komnas Perempuan Hadir  sebagai narasumber dalam pelatihan ini. Maret 2022, SPRI di Jakarta telah mendeklarasikan  Posko-Posko Pengaduan untuk Perempuan dan Anak  Korban Tindak Kekerasan. Tersebar di 20 Kelurahan di  DKI Jakarta.</a:t>
            </a:r>
            <a:endParaRPr lang="id-ID" sz="19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mj-lt"/>
              <a:buAutoNum type="arabicPeriod"/>
            </a:pPr>
            <a:r>
              <a:rPr lang="id-ID" sz="1900" b="1" kern="100">
                <a:effectLst/>
                <a:latin typeface="Aptos" panose="020B0004020202020204" pitchFamily="34" charset="0"/>
                <a:ea typeface="Calibri" panose="020F0502020204030204" pitchFamily="34" charset="0"/>
                <a:cs typeface="Times New Roman" panose="02020603050405020304" pitchFamily="18" charset="0"/>
              </a:rPr>
              <a:t>Advokasi Layanan Publik ;</a:t>
            </a:r>
            <a:r>
              <a:rPr lang="id-ID" sz="1900" kern="100">
                <a:effectLst/>
                <a:latin typeface="Aptos" panose="020B0004020202020204" pitchFamily="34" charset="0"/>
                <a:ea typeface="Calibri" panose="020F0502020204030204" pitchFamily="34" charset="0"/>
                <a:cs typeface="Times New Roman" panose="02020603050405020304" pitchFamily="18" charset="0"/>
              </a:rPr>
              <a:t> Tahun 2011 di Jakarta mengadvokasi 5000 warga miskin mendapatkan Akte Kelahiran; Mendampingi Warga miskin mendapatkan layanan Kesehatan; mengadvokasi 1000 siswa miskin yang ijazahnya ditahan; mendampingi pedagang kaki lima mendapatkan lapak berjualan dalam Mall Emporium;</a:t>
            </a:r>
            <a:endParaRPr lang="id-ID" sz="1900" kern="1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d-ID" sz="1900"/>
          </a:p>
        </p:txBody>
      </p:sp>
    </p:spTree>
    <p:extLst>
      <p:ext uri="{BB962C8B-B14F-4D97-AF65-F5344CB8AC3E}">
        <p14:creationId xmlns:p14="http://schemas.microsoft.com/office/powerpoint/2010/main" val="2161188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3" name="Rectangle 59">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Tampungan Konten 12" descr="Sebuah gambar berisi teks, Wajah manusia, cuplikan layar, pria&#10;&#10;Deskripsi dibuat secara otomatis">
            <a:extLst>
              <a:ext uri="{FF2B5EF4-FFF2-40B4-BE49-F238E27FC236}">
                <a16:creationId xmlns:a16="http://schemas.microsoft.com/office/drawing/2014/main" id="{40595F67-AF8D-F06D-F890-B62F1AE17FFA}"/>
              </a:ext>
            </a:extLst>
          </p:cNvPr>
          <p:cNvPicPr>
            <a:picLocks noChangeAspect="1"/>
          </p:cNvPicPr>
          <p:nvPr/>
        </p:nvPicPr>
        <p:blipFill>
          <a:blip r:embed="rId2">
            <a:extLst>
              <a:ext uri="{28A0092B-C50C-407E-A947-70E740481C1C}">
                <a14:useLocalDpi xmlns:a14="http://schemas.microsoft.com/office/drawing/2010/main" val="0"/>
              </a:ext>
            </a:extLst>
          </a:blip>
          <a:srcRect r="12200" b="-2"/>
          <a:stretch/>
        </p:blipFill>
        <p:spPr>
          <a:xfrm>
            <a:off x="20" y="10"/>
            <a:ext cx="2970445" cy="3383269"/>
          </a:xfrm>
          <a:prstGeom prst="rect">
            <a:avLst/>
          </a:prstGeom>
        </p:spPr>
      </p:pic>
      <p:pic>
        <p:nvPicPr>
          <p:cNvPr id="7" name="Tampungan Konten 6" descr="Sebuah gambar berisi teks, Wajah manusia, orang, senyum&#10;&#10;Deskripsi dibuat secara otomatis">
            <a:extLst>
              <a:ext uri="{FF2B5EF4-FFF2-40B4-BE49-F238E27FC236}">
                <a16:creationId xmlns:a16="http://schemas.microsoft.com/office/drawing/2014/main" id="{41D09627-2C47-4DC5-40D6-FDB8F297F3F2}"/>
              </a:ext>
            </a:extLst>
          </p:cNvPr>
          <p:cNvPicPr>
            <a:picLocks noChangeAspect="1"/>
          </p:cNvPicPr>
          <p:nvPr/>
        </p:nvPicPr>
        <p:blipFill>
          <a:blip r:embed="rId3">
            <a:extLst>
              <a:ext uri="{28A0092B-C50C-407E-A947-70E740481C1C}">
                <a14:useLocalDpi xmlns:a14="http://schemas.microsoft.com/office/drawing/2010/main" val="0"/>
              </a:ext>
            </a:extLst>
          </a:blip>
          <a:srcRect t="11160" r="-3" b="12811"/>
          <a:stretch/>
        </p:blipFill>
        <p:spPr>
          <a:xfrm>
            <a:off x="3072956" y="10"/>
            <a:ext cx="2970465" cy="3383268"/>
          </a:xfrm>
          <a:prstGeom prst="rect">
            <a:avLst/>
          </a:prstGeom>
        </p:spPr>
      </p:pic>
      <p:pic>
        <p:nvPicPr>
          <p:cNvPr id="10" name="Tampungan Konten 9" descr="Sebuah gambar berisi teks, Wajah manusia, cuplikan layar, Situs&#10;&#10;Deskripsi dibuat secara otomatis">
            <a:extLst>
              <a:ext uri="{FF2B5EF4-FFF2-40B4-BE49-F238E27FC236}">
                <a16:creationId xmlns:a16="http://schemas.microsoft.com/office/drawing/2014/main" id="{2460D898-CF9E-0DC2-B453-01BA8F45F173}"/>
              </a:ext>
            </a:extLst>
          </p:cNvPr>
          <p:cNvPicPr>
            <a:picLocks noChangeAspect="1"/>
          </p:cNvPicPr>
          <p:nvPr/>
        </p:nvPicPr>
        <p:blipFill>
          <a:blip r:embed="rId4">
            <a:extLst>
              <a:ext uri="{28A0092B-C50C-407E-A947-70E740481C1C}">
                <a14:useLocalDpi xmlns:a14="http://schemas.microsoft.com/office/drawing/2010/main" val="0"/>
              </a:ext>
            </a:extLst>
          </a:blip>
          <a:srcRect l="5205" r="6955" b="-2"/>
          <a:stretch/>
        </p:blipFill>
        <p:spPr>
          <a:xfrm>
            <a:off x="6145909" y="10"/>
            <a:ext cx="2971800" cy="3383268"/>
          </a:xfrm>
          <a:prstGeom prst="rect">
            <a:avLst/>
          </a:prstGeom>
        </p:spPr>
      </p:pic>
      <p:pic>
        <p:nvPicPr>
          <p:cNvPr id="5" name="Tampungan Konten 4" descr="Sebuah gambar berisi teks, cuplikan layar, bola, Periklanan online&#10;&#10;Deskripsi dibuat secara otomatis">
            <a:extLst>
              <a:ext uri="{FF2B5EF4-FFF2-40B4-BE49-F238E27FC236}">
                <a16:creationId xmlns:a16="http://schemas.microsoft.com/office/drawing/2014/main" id="{44B7E481-1D7F-3191-278C-D5A7A41817BF}"/>
              </a:ext>
            </a:extLst>
          </p:cNvPr>
          <p:cNvPicPr>
            <a:picLocks noChangeAspect="1"/>
          </p:cNvPicPr>
          <p:nvPr/>
        </p:nvPicPr>
        <p:blipFill>
          <a:blip r:embed="rId5">
            <a:extLst>
              <a:ext uri="{28A0092B-C50C-407E-A947-70E740481C1C}">
                <a14:useLocalDpi xmlns:a14="http://schemas.microsoft.com/office/drawing/2010/main" val="0"/>
              </a:ext>
            </a:extLst>
          </a:blip>
          <a:srcRect r="12160" b="-2"/>
          <a:stretch/>
        </p:blipFill>
        <p:spPr>
          <a:xfrm>
            <a:off x="9220200" y="10"/>
            <a:ext cx="2971800" cy="3383268"/>
          </a:xfrm>
          <a:prstGeom prst="rect">
            <a:avLst/>
          </a:prstGeom>
        </p:spPr>
      </p:pic>
      <p:pic>
        <p:nvPicPr>
          <p:cNvPr id="16" name="Tampungan Konten 15" descr="Sebuah gambar berisi teks, Wajah manusia, pria, cuplikan layar&#10;&#10;Deskripsi dibuat secara otomatis">
            <a:extLst>
              <a:ext uri="{FF2B5EF4-FFF2-40B4-BE49-F238E27FC236}">
                <a16:creationId xmlns:a16="http://schemas.microsoft.com/office/drawing/2014/main" id="{D3FBB9C8-6968-2B4F-EC47-181E957613EF}"/>
              </a:ext>
            </a:extLst>
          </p:cNvPr>
          <p:cNvPicPr>
            <a:picLocks noChangeAspect="1"/>
          </p:cNvPicPr>
          <p:nvPr/>
        </p:nvPicPr>
        <p:blipFill>
          <a:blip r:embed="rId6">
            <a:extLst>
              <a:ext uri="{28A0092B-C50C-407E-A947-70E740481C1C}">
                <a14:useLocalDpi xmlns:a14="http://schemas.microsoft.com/office/drawing/2010/main" val="0"/>
              </a:ext>
            </a:extLst>
          </a:blip>
          <a:srcRect t="28085" r="-1" b="15941"/>
          <a:stretch/>
        </p:blipFill>
        <p:spPr>
          <a:xfrm>
            <a:off x="-1018" y="3474720"/>
            <a:ext cx="6044438" cy="3383280"/>
          </a:xfrm>
          <a:prstGeom prst="rect">
            <a:avLst/>
          </a:prstGeom>
        </p:spPr>
      </p:pic>
      <p:sp>
        <p:nvSpPr>
          <p:cNvPr id="62" name="Rectangle 61">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rgbClr val="5F7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Judul 1">
            <a:extLst>
              <a:ext uri="{FF2B5EF4-FFF2-40B4-BE49-F238E27FC236}">
                <a16:creationId xmlns:a16="http://schemas.microsoft.com/office/drawing/2014/main" id="{31D3E974-3608-74F0-3986-7D6CC853F1E7}"/>
              </a:ext>
            </a:extLst>
          </p:cNvPr>
          <p:cNvSpPr>
            <a:spLocks noGrp="1"/>
          </p:cNvSpPr>
          <p:nvPr>
            <p:ph type="title"/>
          </p:nvPr>
        </p:nvSpPr>
        <p:spPr>
          <a:xfrm>
            <a:off x="6491653" y="3799272"/>
            <a:ext cx="5193748" cy="637124"/>
          </a:xfrm>
        </p:spPr>
        <p:txBody>
          <a:bodyPr>
            <a:normAutofit/>
          </a:bodyPr>
          <a:lstStyle/>
          <a:p>
            <a:r>
              <a:rPr lang="id-ID" sz="3200" dirty="0">
                <a:solidFill>
                  <a:srgbClr val="FFFFFF"/>
                </a:solidFill>
              </a:rPr>
              <a:t>Diskusi dan seminar</a:t>
            </a:r>
          </a:p>
        </p:txBody>
      </p:sp>
    </p:spTree>
    <p:extLst>
      <p:ext uri="{BB962C8B-B14F-4D97-AF65-F5344CB8AC3E}">
        <p14:creationId xmlns:p14="http://schemas.microsoft.com/office/powerpoint/2010/main" val="156741294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Judul 1">
            <a:extLst>
              <a:ext uri="{FF2B5EF4-FFF2-40B4-BE49-F238E27FC236}">
                <a16:creationId xmlns:a16="http://schemas.microsoft.com/office/drawing/2014/main" id="{171830E4-99DA-A4EF-6E74-F6F618FEEFD3}"/>
              </a:ext>
            </a:extLst>
          </p:cNvPr>
          <p:cNvSpPr>
            <a:spLocks noGrp="1"/>
          </p:cNvSpPr>
          <p:nvPr>
            <p:ph type="title"/>
          </p:nvPr>
        </p:nvSpPr>
        <p:spPr>
          <a:xfrm>
            <a:off x="838200" y="401221"/>
            <a:ext cx="10515600" cy="1348065"/>
          </a:xfrm>
        </p:spPr>
        <p:txBody>
          <a:bodyPr>
            <a:normAutofit/>
          </a:bodyPr>
          <a:lstStyle/>
          <a:p>
            <a:r>
              <a:rPr lang="id-ID" sz="5000" b="1">
                <a:solidFill>
                  <a:srgbClr val="FFFFFF"/>
                </a:solidFill>
              </a:rPr>
              <a:t>APA YANG SUDAH DIPERJUANGKAN</a:t>
            </a:r>
          </a:p>
        </p:txBody>
      </p:sp>
      <p:sp>
        <p:nvSpPr>
          <p:cNvPr id="3" name="Tampungan Konten 2">
            <a:extLst>
              <a:ext uri="{FF2B5EF4-FFF2-40B4-BE49-F238E27FC236}">
                <a16:creationId xmlns:a16="http://schemas.microsoft.com/office/drawing/2014/main" id="{B786EE16-76BC-DB85-6AB4-00EB2EE39917}"/>
              </a:ext>
            </a:extLst>
          </p:cNvPr>
          <p:cNvSpPr>
            <a:spLocks noGrp="1"/>
          </p:cNvSpPr>
          <p:nvPr>
            <p:ph idx="1"/>
          </p:nvPr>
        </p:nvSpPr>
        <p:spPr>
          <a:xfrm>
            <a:off x="838200" y="2586789"/>
            <a:ext cx="10515600" cy="3590174"/>
          </a:xfrm>
        </p:spPr>
        <p:txBody>
          <a:bodyPr>
            <a:normAutofit/>
          </a:bodyPr>
          <a:lstStyle/>
          <a:p>
            <a:pPr marL="0" lvl="0" indent="0">
              <a:buNone/>
            </a:pPr>
            <a:r>
              <a:rPr lang="id-ID" sz="2200" b="1" kern="100">
                <a:effectLst/>
                <a:latin typeface="Aptos" panose="020B0004020202020204" pitchFamily="34" charset="0"/>
                <a:ea typeface="Calibri" panose="020F0502020204030204" pitchFamily="34" charset="0"/>
                <a:cs typeface="Times New Roman" panose="02020603050405020304" pitchFamily="18" charset="0"/>
              </a:rPr>
              <a:t>4. Penyadaran Politik;</a:t>
            </a:r>
            <a:r>
              <a:rPr lang="id-ID" sz="2200" kern="100">
                <a:effectLst/>
                <a:latin typeface="Aptos" panose="020B0004020202020204" pitchFamily="34" charset="0"/>
                <a:ea typeface="Calibri" panose="020F0502020204030204" pitchFamily="34" charset="0"/>
                <a:cs typeface="Times New Roman" panose="02020603050405020304" pitchFamily="18" charset="0"/>
              </a:rPr>
              <a:t> Tahun 2023-2024 Aktif melakukan Penyuluhan Kampung melawan Politik Uang dan Dis Informasi Pemilu; Mempromosikan strategi Kontrak Politik dalam Pemilu; </a:t>
            </a:r>
            <a:endParaRPr lang="id-ID" sz="2200" kern="100">
              <a:effectLst/>
              <a:latin typeface="Calibri" panose="020F0502020204030204" pitchFamily="34" charset="0"/>
              <a:ea typeface="Calibri" panose="020F0502020204030204" pitchFamily="34" charset="0"/>
              <a:cs typeface="Times New Roman" panose="02020603050405020304" pitchFamily="18" charset="0"/>
            </a:endParaRPr>
          </a:p>
          <a:p>
            <a:pPr marL="0" lvl="0" indent="0">
              <a:spcAft>
                <a:spcPts val="800"/>
              </a:spcAft>
              <a:buNone/>
            </a:pPr>
            <a:r>
              <a:rPr lang="id-ID" sz="2200" b="1" kern="100">
                <a:effectLst/>
                <a:latin typeface="Aptos" panose="020B0004020202020204" pitchFamily="34" charset="0"/>
                <a:ea typeface="Calibri" panose="020F0502020204030204" pitchFamily="34" charset="0"/>
                <a:cs typeface="Times New Roman" panose="02020603050405020304" pitchFamily="18" charset="0"/>
              </a:rPr>
              <a:t>5. Go Politik;</a:t>
            </a:r>
            <a:r>
              <a:rPr lang="id-ID" sz="2200" kern="100">
                <a:effectLst/>
                <a:latin typeface="Aptos" panose="020B0004020202020204" pitchFamily="34" charset="0"/>
                <a:ea typeface="Calibri" panose="020F0502020204030204" pitchFamily="34" charset="0"/>
                <a:cs typeface="Times New Roman" panose="02020603050405020304" pitchFamily="18" charset="0"/>
              </a:rPr>
              <a:t> Tahun 2024 mengusung 3 Kader perempuan menjadi Caleg DPRD Jakarta melalui Partai Buruh; </a:t>
            </a:r>
            <a:endParaRPr lang="id-ID" sz="2200" kern="1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id-ID" sz="2200" b="1">
                <a:effectLst/>
                <a:latin typeface="Aptos" panose="020B0004020202020204" pitchFamily="34" charset="0"/>
                <a:ea typeface="Calibri" panose="020F0502020204030204" pitchFamily="34" charset="0"/>
                <a:cs typeface="Times New Roman" panose="02020603050405020304" pitchFamily="18" charset="0"/>
              </a:rPr>
              <a:t>6. Terlibat dalam Aksi-aksi Aliansi; </a:t>
            </a:r>
            <a:r>
              <a:rPr lang="id-ID" sz="2200">
                <a:effectLst/>
                <a:latin typeface="Aptos" panose="020B0004020202020204" pitchFamily="34" charset="0"/>
                <a:ea typeface="Calibri" panose="020F0502020204030204" pitchFamily="34" charset="0"/>
                <a:cs typeface="Times New Roman" panose="02020603050405020304" pitchFamily="18" charset="0"/>
              </a:rPr>
              <a:t>SPRI terlibat dalam aksi-aksi yang diinisiasi oleh Aliansi Pro Demokrasi, seperti aksi penolakan Omnibuslaw; Aksi Penolakan RUU KUHP; dan berbagai aksi lainnya;</a:t>
            </a:r>
            <a:endParaRPr lang="id-ID" sz="2200"/>
          </a:p>
        </p:txBody>
      </p:sp>
    </p:spTree>
    <p:extLst>
      <p:ext uri="{BB962C8B-B14F-4D97-AF65-F5344CB8AC3E}">
        <p14:creationId xmlns:p14="http://schemas.microsoft.com/office/powerpoint/2010/main" val="2471330017"/>
      </p:ext>
    </p:extLst>
  </p:cSld>
  <p:clrMapOvr>
    <a:masterClrMapping/>
  </p:clrMapOvr>
</p:sld>
</file>

<file path=ppt/theme/theme1.xml><?xml version="1.0" encoding="utf-8"?>
<a:theme xmlns:a="http://schemas.openxmlformats.org/drawingml/2006/main" name="Tema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87</TotalTime>
  <Words>887</Words>
  <Application>Microsoft Office PowerPoint</Application>
  <PresentationFormat>Layar Lebar</PresentationFormat>
  <Paragraphs>48</Paragraphs>
  <Slides>14</Slides>
  <Notes>0</Notes>
  <HiddenSlides>0</HiddenSlides>
  <MMClips>0</MMClips>
  <ScaleCrop>false</ScaleCrop>
  <HeadingPairs>
    <vt:vector size="6" baseType="variant">
      <vt:variant>
        <vt:lpstr>Font Dipakai</vt:lpstr>
      </vt:variant>
      <vt:variant>
        <vt:i4>5</vt:i4>
      </vt:variant>
      <vt:variant>
        <vt:lpstr>Tema</vt:lpstr>
      </vt:variant>
      <vt:variant>
        <vt:i4>1</vt:i4>
      </vt:variant>
      <vt:variant>
        <vt:lpstr>Judul Slide</vt:lpstr>
      </vt:variant>
      <vt:variant>
        <vt:i4>14</vt:i4>
      </vt:variant>
    </vt:vector>
  </HeadingPairs>
  <TitlesOfParts>
    <vt:vector size="20" baseType="lpstr">
      <vt:lpstr>Aptos</vt:lpstr>
      <vt:lpstr>Aptos Display</vt:lpstr>
      <vt:lpstr>Arial</vt:lpstr>
      <vt:lpstr>Calibri</vt:lpstr>
      <vt:lpstr>Symbol</vt:lpstr>
      <vt:lpstr>Tema Office</vt:lpstr>
      <vt:lpstr>ARAH PENGORGANISASIAN RAKYAT MISKIN KOTA </vt:lpstr>
      <vt:lpstr>PROFIL  SPRI </vt:lpstr>
      <vt:lpstr>AKTOR PENGGERAK</vt:lpstr>
      <vt:lpstr>Rapat Konsolidasi </vt:lpstr>
      <vt:lpstr>TUJUAN &amp; PROGRAM UMUM</vt:lpstr>
      <vt:lpstr>Tuntutan Aksi</vt:lpstr>
      <vt:lpstr>APA YANG SUDAH DIPERJUANGKAN</vt:lpstr>
      <vt:lpstr>Diskusi dan seminar</vt:lpstr>
      <vt:lpstr>APA YANG SUDAH DIPERJUANGKAN</vt:lpstr>
      <vt:lpstr>PELATIHAN</vt:lpstr>
      <vt:lpstr>TAHAP-TAHAP PENGORGANISASIAN</vt:lpstr>
      <vt:lpstr>AKSI MASSA</vt:lpstr>
      <vt:lpstr>PEMBELAJARAN PENTING</vt:lpstr>
      <vt:lpstr>TERIMA KASIH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dirgantara</dc:creator>
  <cp:lastModifiedBy>dirgantara</cp:lastModifiedBy>
  <cp:revision>2</cp:revision>
  <dcterms:created xsi:type="dcterms:W3CDTF">2024-10-09T03:20:31Z</dcterms:created>
  <dcterms:modified xsi:type="dcterms:W3CDTF">2024-10-09T04:48:13Z</dcterms:modified>
</cp:coreProperties>
</file>