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63" r:id="rId10"/>
    <p:sldId id="264" r:id="rId11"/>
    <p:sldId id="272" r:id="rId12"/>
    <p:sldId id="265" r:id="rId13"/>
    <p:sldId id="266" r:id="rId14"/>
    <p:sldId id="267" r:id="rId15"/>
    <p:sldId id="268" r:id="rId16"/>
    <p:sldId id="270"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660"/>
  </p:normalViewPr>
  <p:slideViewPr>
    <p:cSldViewPr snapToGrid="0">
      <p:cViewPr varScale="1">
        <p:scale>
          <a:sx n="67" d="100"/>
          <a:sy n="67" d="100"/>
        </p:scale>
        <p:origin x="1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D62DB-EB33-404C-B725-37AE2F26C64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12768E1-360A-41E8-A8F5-8FEC090B0E81}">
      <dgm:prSet/>
      <dgm:spPr/>
      <dgm:t>
        <a:bodyPr/>
        <a:lstStyle/>
        <a:p>
          <a:r>
            <a:rPr lang="id-ID" b="1"/>
            <a:t>Temuan Awal </a:t>
          </a:r>
          <a:endParaRPr lang="en-US"/>
        </a:p>
      </dgm:t>
    </dgm:pt>
    <dgm:pt modelId="{6E119373-7251-45DD-966D-4D697D7B23F4}" type="parTrans" cxnId="{007CE361-58D9-44CE-9AB2-63B24ABBB4A5}">
      <dgm:prSet/>
      <dgm:spPr/>
      <dgm:t>
        <a:bodyPr/>
        <a:lstStyle/>
        <a:p>
          <a:endParaRPr lang="en-US"/>
        </a:p>
      </dgm:t>
    </dgm:pt>
    <dgm:pt modelId="{B90F45BE-7632-40BF-A44E-611B4AE672C4}" type="sibTrans" cxnId="{007CE361-58D9-44CE-9AB2-63B24ABBB4A5}">
      <dgm:prSet/>
      <dgm:spPr/>
      <dgm:t>
        <a:bodyPr/>
        <a:lstStyle/>
        <a:p>
          <a:endParaRPr lang="en-US"/>
        </a:p>
      </dgm:t>
    </dgm:pt>
    <dgm:pt modelId="{3ED14425-2F24-488D-938F-F1C12AE26954}">
      <dgm:prSet/>
      <dgm:spPr/>
      <dgm:t>
        <a:bodyPr/>
        <a:lstStyle/>
        <a:p>
          <a:r>
            <a:rPr lang="id-ID"/>
            <a:t>Program perlindungan sosial yang dilaksanakan oleh pemerintah pusat seperti PKH dan BPNT pada faktanya belum menyentuh semua rumah tangga miskin. </a:t>
          </a:r>
          <a:endParaRPr lang="en-US"/>
        </a:p>
      </dgm:t>
    </dgm:pt>
    <dgm:pt modelId="{AF520F05-E6A2-440B-8147-1449AB4DF976}" type="parTrans" cxnId="{B3060065-46C1-4FCD-80DC-D93EEE1A1795}">
      <dgm:prSet/>
      <dgm:spPr/>
      <dgm:t>
        <a:bodyPr/>
        <a:lstStyle/>
        <a:p>
          <a:endParaRPr lang="en-US"/>
        </a:p>
      </dgm:t>
    </dgm:pt>
    <dgm:pt modelId="{52816892-3EEA-4DE4-A29A-BC61D8BC7D94}" type="sibTrans" cxnId="{B3060065-46C1-4FCD-80DC-D93EEE1A1795}">
      <dgm:prSet/>
      <dgm:spPr/>
      <dgm:t>
        <a:bodyPr/>
        <a:lstStyle/>
        <a:p>
          <a:endParaRPr lang="en-US"/>
        </a:p>
      </dgm:t>
    </dgm:pt>
    <dgm:pt modelId="{051BBD5D-1651-46D9-9EE2-2CBA966DF512}">
      <dgm:prSet/>
      <dgm:spPr/>
      <dgm:t>
        <a:bodyPr/>
        <a:lstStyle/>
        <a:p>
          <a:r>
            <a:rPr lang="id-ID"/>
            <a:t>Sementara program yang dilaksanakan oleh Pemerintah Provinsi DKI Jakarta masih bersifat melengkapi (</a:t>
          </a:r>
          <a:r>
            <a:rPr lang="id-ID" i="1"/>
            <a:t>complementary)</a:t>
          </a:r>
          <a:r>
            <a:rPr lang="id-ID"/>
            <a:t> program pemerintah pusat dengan penerima manfaat lebih ditekankan kepada individu. </a:t>
          </a:r>
          <a:endParaRPr lang="en-US"/>
        </a:p>
      </dgm:t>
    </dgm:pt>
    <dgm:pt modelId="{396E10CA-7632-41D3-8FBA-6718DA424A2A}" type="parTrans" cxnId="{535D6C87-BF2A-4A99-84FB-1674738591FD}">
      <dgm:prSet/>
      <dgm:spPr/>
      <dgm:t>
        <a:bodyPr/>
        <a:lstStyle/>
        <a:p>
          <a:endParaRPr lang="en-US"/>
        </a:p>
      </dgm:t>
    </dgm:pt>
    <dgm:pt modelId="{2E33E7CD-5605-4B96-B87D-4933B05A9E08}" type="sibTrans" cxnId="{535D6C87-BF2A-4A99-84FB-1674738591FD}">
      <dgm:prSet/>
      <dgm:spPr/>
      <dgm:t>
        <a:bodyPr/>
        <a:lstStyle/>
        <a:p>
          <a:endParaRPr lang="en-US"/>
        </a:p>
      </dgm:t>
    </dgm:pt>
    <dgm:pt modelId="{BF9F88D6-9004-42D3-ADF0-6F722F33A9B2}">
      <dgm:prSet/>
      <dgm:spPr/>
      <dgm:t>
        <a:bodyPr/>
        <a:lstStyle/>
        <a:p>
          <a:r>
            <a:rPr lang="id-ID"/>
            <a:t>Buruknya mekanisme pengaduan dan Komplain; Pengaduan tidak ditindak lanjuti dan selesaikan.</a:t>
          </a:r>
          <a:endParaRPr lang="en-US"/>
        </a:p>
      </dgm:t>
    </dgm:pt>
    <dgm:pt modelId="{F2589438-5E18-469D-AE51-8EB44B48619F}" type="parTrans" cxnId="{BAC612FC-3840-4379-84E5-7756EDA9CB90}">
      <dgm:prSet/>
      <dgm:spPr/>
      <dgm:t>
        <a:bodyPr/>
        <a:lstStyle/>
        <a:p>
          <a:endParaRPr lang="en-US"/>
        </a:p>
      </dgm:t>
    </dgm:pt>
    <dgm:pt modelId="{043CBC91-0B31-4827-B4C7-3B4CD7F8420D}" type="sibTrans" cxnId="{BAC612FC-3840-4379-84E5-7756EDA9CB90}">
      <dgm:prSet/>
      <dgm:spPr/>
      <dgm:t>
        <a:bodyPr/>
        <a:lstStyle/>
        <a:p>
          <a:endParaRPr lang="en-US"/>
        </a:p>
      </dgm:t>
    </dgm:pt>
    <dgm:pt modelId="{FB5A7EA8-B66A-4B1C-8BE7-DA3FD01A3414}" type="pres">
      <dgm:prSet presAssocID="{983D62DB-EB33-404C-B725-37AE2F26C64D}" presName="Name0" presStyleCnt="0">
        <dgm:presLayoutVars>
          <dgm:dir/>
          <dgm:animLvl val="lvl"/>
          <dgm:resizeHandles val="exact"/>
        </dgm:presLayoutVars>
      </dgm:prSet>
      <dgm:spPr/>
    </dgm:pt>
    <dgm:pt modelId="{4FFBE2CB-4B25-4EEE-AECD-5E6363A035C1}" type="pres">
      <dgm:prSet presAssocID="{912768E1-360A-41E8-A8F5-8FEC090B0E81}" presName="boxAndChildren" presStyleCnt="0"/>
      <dgm:spPr/>
    </dgm:pt>
    <dgm:pt modelId="{48227E05-CA2A-4A01-A745-8CF135BFBA01}" type="pres">
      <dgm:prSet presAssocID="{912768E1-360A-41E8-A8F5-8FEC090B0E81}" presName="parentTextBox" presStyleLbl="node1" presStyleIdx="0" presStyleCnt="1"/>
      <dgm:spPr/>
    </dgm:pt>
    <dgm:pt modelId="{7B5F91D8-E587-4E30-B15D-FF51AE22FAAB}" type="pres">
      <dgm:prSet presAssocID="{912768E1-360A-41E8-A8F5-8FEC090B0E81}" presName="entireBox" presStyleLbl="node1" presStyleIdx="0" presStyleCnt="1"/>
      <dgm:spPr/>
    </dgm:pt>
    <dgm:pt modelId="{5EA1A43A-2739-4B2A-A004-3707172F4C2C}" type="pres">
      <dgm:prSet presAssocID="{912768E1-360A-41E8-A8F5-8FEC090B0E81}" presName="descendantBox" presStyleCnt="0"/>
      <dgm:spPr/>
    </dgm:pt>
    <dgm:pt modelId="{DB96ECDF-1CD9-42DD-9CD4-63E282CC2080}" type="pres">
      <dgm:prSet presAssocID="{3ED14425-2F24-488D-938F-F1C12AE26954}" presName="childTextBox" presStyleLbl="fgAccFollowNode1" presStyleIdx="0" presStyleCnt="3">
        <dgm:presLayoutVars>
          <dgm:bulletEnabled val="1"/>
        </dgm:presLayoutVars>
      </dgm:prSet>
      <dgm:spPr/>
    </dgm:pt>
    <dgm:pt modelId="{E5597BCB-CAD5-4BC9-ABD6-1A3A5BB35DC7}" type="pres">
      <dgm:prSet presAssocID="{051BBD5D-1651-46D9-9EE2-2CBA966DF512}" presName="childTextBox" presStyleLbl="fgAccFollowNode1" presStyleIdx="1" presStyleCnt="3">
        <dgm:presLayoutVars>
          <dgm:bulletEnabled val="1"/>
        </dgm:presLayoutVars>
      </dgm:prSet>
      <dgm:spPr/>
    </dgm:pt>
    <dgm:pt modelId="{EF61ABB8-B688-412E-80A0-4D83723E4DE4}" type="pres">
      <dgm:prSet presAssocID="{BF9F88D6-9004-42D3-ADF0-6F722F33A9B2}" presName="childTextBox" presStyleLbl="fgAccFollowNode1" presStyleIdx="2" presStyleCnt="3">
        <dgm:presLayoutVars>
          <dgm:bulletEnabled val="1"/>
        </dgm:presLayoutVars>
      </dgm:prSet>
      <dgm:spPr/>
    </dgm:pt>
  </dgm:ptLst>
  <dgm:cxnLst>
    <dgm:cxn modelId="{B1DBEB40-6E9F-4C6E-8CCF-4FF1950F0C05}" type="presOf" srcId="{3ED14425-2F24-488D-938F-F1C12AE26954}" destId="{DB96ECDF-1CD9-42DD-9CD4-63E282CC2080}" srcOrd="0" destOrd="0" presId="urn:microsoft.com/office/officeart/2005/8/layout/process4"/>
    <dgm:cxn modelId="{007CE361-58D9-44CE-9AB2-63B24ABBB4A5}" srcId="{983D62DB-EB33-404C-B725-37AE2F26C64D}" destId="{912768E1-360A-41E8-A8F5-8FEC090B0E81}" srcOrd="0" destOrd="0" parTransId="{6E119373-7251-45DD-966D-4D697D7B23F4}" sibTransId="{B90F45BE-7632-40BF-A44E-611B4AE672C4}"/>
    <dgm:cxn modelId="{B3060065-46C1-4FCD-80DC-D93EEE1A1795}" srcId="{912768E1-360A-41E8-A8F5-8FEC090B0E81}" destId="{3ED14425-2F24-488D-938F-F1C12AE26954}" srcOrd="0" destOrd="0" parTransId="{AF520F05-E6A2-440B-8147-1449AB4DF976}" sibTransId="{52816892-3EEA-4DE4-A29A-BC61D8BC7D94}"/>
    <dgm:cxn modelId="{535D6C87-BF2A-4A99-84FB-1674738591FD}" srcId="{912768E1-360A-41E8-A8F5-8FEC090B0E81}" destId="{051BBD5D-1651-46D9-9EE2-2CBA966DF512}" srcOrd="1" destOrd="0" parTransId="{396E10CA-7632-41D3-8FBA-6718DA424A2A}" sibTransId="{2E33E7CD-5605-4B96-B87D-4933B05A9E08}"/>
    <dgm:cxn modelId="{7FB4E293-D591-4E34-8402-734ABDEE783F}" type="presOf" srcId="{912768E1-360A-41E8-A8F5-8FEC090B0E81}" destId="{7B5F91D8-E587-4E30-B15D-FF51AE22FAAB}" srcOrd="1" destOrd="0" presId="urn:microsoft.com/office/officeart/2005/8/layout/process4"/>
    <dgm:cxn modelId="{739D0A97-9C32-453D-9B52-DA164E0110D4}" type="presOf" srcId="{983D62DB-EB33-404C-B725-37AE2F26C64D}" destId="{FB5A7EA8-B66A-4B1C-8BE7-DA3FD01A3414}" srcOrd="0" destOrd="0" presId="urn:microsoft.com/office/officeart/2005/8/layout/process4"/>
    <dgm:cxn modelId="{BDFBAB9A-7A58-44C8-AE30-1830F5A1796B}" type="presOf" srcId="{BF9F88D6-9004-42D3-ADF0-6F722F33A9B2}" destId="{EF61ABB8-B688-412E-80A0-4D83723E4DE4}" srcOrd="0" destOrd="0" presId="urn:microsoft.com/office/officeart/2005/8/layout/process4"/>
    <dgm:cxn modelId="{B9B942C0-616B-441A-B473-25FD7D34C278}" type="presOf" srcId="{051BBD5D-1651-46D9-9EE2-2CBA966DF512}" destId="{E5597BCB-CAD5-4BC9-ABD6-1A3A5BB35DC7}" srcOrd="0" destOrd="0" presId="urn:microsoft.com/office/officeart/2005/8/layout/process4"/>
    <dgm:cxn modelId="{D9594AE0-4EC9-47BA-BA29-46A0455FFEC4}" type="presOf" srcId="{912768E1-360A-41E8-A8F5-8FEC090B0E81}" destId="{48227E05-CA2A-4A01-A745-8CF135BFBA01}" srcOrd="0" destOrd="0" presId="urn:microsoft.com/office/officeart/2005/8/layout/process4"/>
    <dgm:cxn modelId="{BAC612FC-3840-4379-84E5-7756EDA9CB90}" srcId="{912768E1-360A-41E8-A8F5-8FEC090B0E81}" destId="{BF9F88D6-9004-42D3-ADF0-6F722F33A9B2}" srcOrd="2" destOrd="0" parTransId="{F2589438-5E18-469D-AE51-8EB44B48619F}" sibTransId="{043CBC91-0B31-4827-B4C7-3B4CD7F8420D}"/>
    <dgm:cxn modelId="{9B47FBFB-70FF-41DD-B615-713BD04E231B}" type="presParOf" srcId="{FB5A7EA8-B66A-4B1C-8BE7-DA3FD01A3414}" destId="{4FFBE2CB-4B25-4EEE-AECD-5E6363A035C1}" srcOrd="0" destOrd="0" presId="urn:microsoft.com/office/officeart/2005/8/layout/process4"/>
    <dgm:cxn modelId="{39B5087B-2814-4103-B0E2-52B8DE54545B}" type="presParOf" srcId="{4FFBE2CB-4B25-4EEE-AECD-5E6363A035C1}" destId="{48227E05-CA2A-4A01-A745-8CF135BFBA01}" srcOrd="0" destOrd="0" presId="urn:microsoft.com/office/officeart/2005/8/layout/process4"/>
    <dgm:cxn modelId="{F18D8B17-DC69-4410-9D02-ADB898AF39C9}" type="presParOf" srcId="{4FFBE2CB-4B25-4EEE-AECD-5E6363A035C1}" destId="{7B5F91D8-E587-4E30-B15D-FF51AE22FAAB}" srcOrd="1" destOrd="0" presId="urn:microsoft.com/office/officeart/2005/8/layout/process4"/>
    <dgm:cxn modelId="{65044256-5568-41E1-843C-11A39BE71F02}" type="presParOf" srcId="{4FFBE2CB-4B25-4EEE-AECD-5E6363A035C1}" destId="{5EA1A43A-2739-4B2A-A004-3707172F4C2C}" srcOrd="2" destOrd="0" presId="urn:microsoft.com/office/officeart/2005/8/layout/process4"/>
    <dgm:cxn modelId="{F96EC395-EE5E-492D-8F50-AE4360FF6EE6}" type="presParOf" srcId="{5EA1A43A-2739-4B2A-A004-3707172F4C2C}" destId="{DB96ECDF-1CD9-42DD-9CD4-63E282CC2080}" srcOrd="0" destOrd="0" presId="urn:microsoft.com/office/officeart/2005/8/layout/process4"/>
    <dgm:cxn modelId="{5FD54638-B5E9-47B3-875E-23C9611B2A07}" type="presParOf" srcId="{5EA1A43A-2739-4B2A-A004-3707172F4C2C}" destId="{E5597BCB-CAD5-4BC9-ABD6-1A3A5BB35DC7}" srcOrd="1" destOrd="0" presId="urn:microsoft.com/office/officeart/2005/8/layout/process4"/>
    <dgm:cxn modelId="{96A6EC39-2B02-44BD-8B4F-14EA52946D98}" type="presParOf" srcId="{5EA1A43A-2739-4B2A-A004-3707172F4C2C}" destId="{EF61ABB8-B688-412E-80A0-4D83723E4DE4}"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E395F-C1D0-4F92-B251-E956A9717959}"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38CC9A89-4C17-4C02-93B3-4AA365D57402}">
      <dgm:prSet/>
      <dgm:spPr/>
      <dgm:t>
        <a:bodyPr/>
        <a:lstStyle/>
        <a:p>
          <a:r>
            <a:rPr lang="id-ID"/>
            <a:t>Data dan Sistem Pendataan Penuh Masalah;</a:t>
          </a:r>
          <a:endParaRPr lang="en-US"/>
        </a:p>
      </dgm:t>
    </dgm:pt>
    <dgm:pt modelId="{7A46BC2B-6B5F-4773-AE27-CE875F141751}" type="parTrans" cxnId="{F2A19A95-CFC5-4F7A-ACFC-249B5C09C07C}">
      <dgm:prSet/>
      <dgm:spPr/>
      <dgm:t>
        <a:bodyPr/>
        <a:lstStyle/>
        <a:p>
          <a:endParaRPr lang="en-US"/>
        </a:p>
      </dgm:t>
    </dgm:pt>
    <dgm:pt modelId="{68B8898D-2A92-4762-8934-41EB1CE2DF18}" type="sibTrans" cxnId="{F2A19A95-CFC5-4F7A-ACFC-249B5C09C07C}">
      <dgm:prSet/>
      <dgm:spPr/>
      <dgm:t>
        <a:bodyPr/>
        <a:lstStyle/>
        <a:p>
          <a:endParaRPr lang="en-US"/>
        </a:p>
      </dgm:t>
    </dgm:pt>
    <dgm:pt modelId="{842D45B1-38BD-4601-8E9B-D716E0BCC756}">
      <dgm:prSet/>
      <dgm:spPr/>
      <dgm:t>
        <a:bodyPr/>
        <a:lstStyle/>
        <a:p>
          <a:r>
            <a:rPr lang="id-ID"/>
            <a:t>Alokasi Cakupan Penerima belum menjangkau seluruh warga miskin (keterbatasan anggaran); Alokasi penerima PKH sebanyak 64 Ribu Keluarga (berdasarkan simulasi ada sekitar 20 Ribu keluarga miskin tidak masuk dalam daftar penerima);  dan Penerima BPNT sebanyak 123 Ribu Keluarga. </a:t>
          </a:r>
          <a:endParaRPr lang="en-US"/>
        </a:p>
      </dgm:t>
    </dgm:pt>
    <dgm:pt modelId="{9CE1F50E-9206-46C8-8B9C-DDF935387A11}" type="parTrans" cxnId="{9FAF3410-A31A-4F4F-A49E-03BEED3E7E6C}">
      <dgm:prSet/>
      <dgm:spPr/>
      <dgm:t>
        <a:bodyPr/>
        <a:lstStyle/>
        <a:p>
          <a:endParaRPr lang="en-US"/>
        </a:p>
      </dgm:t>
    </dgm:pt>
    <dgm:pt modelId="{B8D92B50-6641-4E55-A124-851A592E2415}" type="sibTrans" cxnId="{9FAF3410-A31A-4F4F-A49E-03BEED3E7E6C}">
      <dgm:prSet/>
      <dgm:spPr/>
      <dgm:t>
        <a:bodyPr/>
        <a:lstStyle/>
        <a:p>
          <a:endParaRPr lang="en-US"/>
        </a:p>
      </dgm:t>
    </dgm:pt>
    <dgm:pt modelId="{9CA5895B-4682-49CF-BD0C-F8E0EAEBFF14}">
      <dgm:prSet/>
      <dgm:spPr/>
      <dgm:t>
        <a:bodyPr/>
        <a:lstStyle/>
        <a:p>
          <a:r>
            <a:rPr lang="id-ID"/>
            <a:t>Tahun 2020, di Jakarta melakukan Audit Sosial Keluarga Miskin Tidak mendapatkan PKH; tercatat ada 2892 keluarga miskin layak mendapatkan PKH akan tetapi tidak maksud dalam BDT (basis data terpadu) kemudian berubah menjadi DTKS-Data Terpadu Kesejahteraan Sosial.</a:t>
          </a:r>
          <a:endParaRPr lang="en-US"/>
        </a:p>
      </dgm:t>
    </dgm:pt>
    <dgm:pt modelId="{FC0586C8-4F5A-49C8-A81D-11FD24FC456B}" type="parTrans" cxnId="{B6E38F5D-5CD0-4D68-9D0C-9D3587322DB4}">
      <dgm:prSet/>
      <dgm:spPr/>
      <dgm:t>
        <a:bodyPr/>
        <a:lstStyle/>
        <a:p>
          <a:endParaRPr lang="en-US"/>
        </a:p>
      </dgm:t>
    </dgm:pt>
    <dgm:pt modelId="{FB6EC49E-E64B-4F60-926B-EE87BD7C6CB1}" type="sibTrans" cxnId="{B6E38F5D-5CD0-4D68-9D0C-9D3587322DB4}">
      <dgm:prSet/>
      <dgm:spPr/>
      <dgm:t>
        <a:bodyPr/>
        <a:lstStyle/>
        <a:p>
          <a:endParaRPr lang="en-US"/>
        </a:p>
      </dgm:t>
    </dgm:pt>
    <dgm:pt modelId="{5A8DD80D-C87F-4617-ADAB-0EEFB033BF11}" type="pres">
      <dgm:prSet presAssocID="{3FBE395F-C1D0-4F92-B251-E956A9717959}" presName="Name0" presStyleCnt="0">
        <dgm:presLayoutVars>
          <dgm:dir/>
          <dgm:resizeHandles val="exact"/>
        </dgm:presLayoutVars>
      </dgm:prSet>
      <dgm:spPr/>
    </dgm:pt>
    <dgm:pt modelId="{A88516E9-CD68-4E64-A15C-8AC61A34A53D}" type="pres">
      <dgm:prSet presAssocID="{38CC9A89-4C17-4C02-93B3-4AA365D57402}" presName="node" presStyleLbl="node1" presStyleIdx="0" presStyleCnt="3">
        <dgm:presLayoutVars>
          <dgm:bulletEnabled val="1"/>
        </dgm:presLayoutVars>
      </dgm:prSet>
      <dgm:spPr/>
    </dgm:pt>
    <dgm:pt modelId="{8E855243-4F0B-4706-B9D2-CECF9301CD3D}" type="pres">
      <dgm:prSet presAssocID="{68B8898D-2A92-4762-8934-41EB1CE2DF18}" presName="sibTrans" presStyleLbl="sibTrans2D1" presStyleIdx="0" presStyleCnt="2"/>
      <dgm:spPr/>
    </dgm:pt>
    <dgm:pt modelId="{BF5F0EF2-6AD7-4B3A-98E0-6A92F444F6E6}" type="pres">
      <dgm:prSet presAssocID="{68B8898D-2A92-4762-8934-41EB1CE2DF18}" presName="connectorText" presStyleLbl="sibTrans2D1" presStyleIdx="0" presStyleCnt="2"/>
      <dgm:spPr/>
    </dgm:pt>
    <dgm:pt modelId="{293E9B89-DDD2-47F5-B56D-A4B2C830C21F}" type="pres">
      <dgm:prSet presAssocID="{842D45B1-38BD-4601-8E9B-D716E0BCC756}" presName="node" presStyleLbl="node1" presStyleIdx="1" presStyleCnt="3">
        <dgm:presLayoutVars>
          <dgm:bulletEnabled val="1"/>
        </dgm:presLayoutVars>
      </dgm:prSet>
      <dgm:spPr/>
    </dgm:pt>
    <dgm:pt modelId="{924FA776-D6A8-4881-AB76-74F2AE40EB1F}" type="pres">
      <dgm:prSet presAssocID="{B8D92B50-6641-4E55-A124-851A592E2415}" presName="sibTrans" presStyleLbl="sibTrans2D1" presStyleIdx="1" presStyleCnt="2"/>
      <dgm:spPr/>
    </dgm:pt>
    <dgm:pt modelId="{F9777B80-D03F-4DF9-B276-B76DD50A9CCA}" type="pres">
      <dgm:prSet presAssocID="{B8D92B50-6641-4E55-A124-851A592E2415}" presName="connectorText" presStyleLbl="sibTrans2D1" presStyleIdx="1" presStyleCnt="2"/>
      <dgm:spPr/>
    </dgm:pt>
    <dgm:pt modelId="{14440232-56E9-4F45-B0BA-C9C73FA5C43E}" type="pres">
      <dgm:prSet presAssocID="{9CA5895B-4682-49CF-BD0C-F8E0EAEBFF14}" presName="node" presStyleLbl="node1" presStyleIdx="2" presStyleCnt="3">
        <dgm:presLayoutVars>
          <dgm:bulletEnabled val="1"/>
        </dgm:presLayoutVars>
      </dgm:prSet>
      <dgm:spPr/>
    </dgm:pt>
  </dgm:ptLst>
  <dgm:cxnLst>
    <dgm:cxn modelId="{9FAF3410-A31A-4F4F-A49E-03BEED3E7E6C}" srcId="{3FBE395F-C1D0-4F92-B251-E956A9717959}" destId="{842D45B1-38BD-4601-8E9B-D716E0BCC756}" srcOrd="1" destOrd="0" parTransId="{9CE1F50E-9206-46C8-8B9C-DDF935387A11}" sibTransId="{B8D92B50-6641-4E55-A124-851A592E2415}"/>
    <dgm:cxn modelId="{6F426123-D0A2-4C60-9F62-152CC165632F}" type="presOf" srcId="{38CC9A89-4C17-4C02-93B3-4AA365D57402}" destId="{A88516E9-CD68-4E64-A15C-8AC61A34A53D}" srcOrd="0" destOrd="0" presId="urn:microsoft.com/office/officeart/2005/8/layout/process1"/>
    <dgm:cxn modelId="{B6E38F5D-5CD0-4D68-9D0C-9D3587322DB4}" srcId="{3FBE395F-C1D0-4F92-B251-E956A9717959}" destId="{9CA5895B-4682-49CF-BD0C-F8E0EAEBFF14}" srcOrd="2" destOrd="0" parTransId="{FC0586C8-4F5A-49C8-A81D-11FD24FC456B}" sibTransId="{FB6EC49E-E64B-4F60-926B-EE87BD7C6CB1}"/>
    <dgm:cxn modelId="{1268C144-8011-4360-AB63-C32FCFAC6FEC}" type="presOf" srcId="{9CA5895B-4682-49CF-BD0C-F8E0EAEBFF14}" destId="{14440232-56E9-4F45-B0BA-C9C73FA5C43E}" srcOrd="0" destOrd="0" presId="urn:microsoft.com/office/officeart/2005/8/layout/process1"/>
    <dgm:cxn modelId="{37043C91-7373-4345-85BF-6AD9A9708AC7}" type="presOf" srcId="{68B8898D-2A92-4762-8934-41EB1CE2DF18}" destId="{8E855243-4F0B-4706-B9D2-CECF9301CD3D}" srcOrd="0" destOrd="0" presId="urn:microsoft.com/office/officeart/2005/8/layout/process1"/>
    <dgm:cxn modelId="{BFE49795-B26D-4BA8-AA77-CF3AEE392060}" type="presOf" srcId="{B8D92B50-6641-4E55-A124-851A592E2415}" destId="{924FA776-D6A8-4881-AB76-74F2AE40EB1F}" srcOrd="0" destOrd="0" presId="urn:microsoft.com/office/officeart/2005/8/layout/process1"/>
    <dgm:cxn modelId="{F2A19A95-CFC5-4F7A-ACFC-249B5C09C07C}" srcId="{3FBE395F-C1D0-4F92-B251-E956A9717959}" destId="{38CC9A89-4C17-4C02-93B3-4AA365D57402}" srcOrd="0" destOrd="0" parTransId="{7A46BC2B-6B5F-4773-AE27-CE875F141751}" sibTransId="{68B8898D-2A92-4762-8934-41EB1CE2DF18}"/>
    <dgm:cxn modelId="{2B63379C-0A3F-424D-BA0C-1A1A7355C5DB}" type="presOf" srcId="{B8D92B50-6641-4E55-A124-851A592E2415}" destId="{F9777B80-D03F-4DF9-B276-B76DD50A9CCA}" srcOrd="1" destOrd="0" presId="urn:microsoft.com/office/officeart/2005/8/layout/process1"/>
    <dgm:cxn modelId="{2972B8E9-E01C-4725-A992-86856BBD3CF8}" type="presOf" srcId="{3FBE395F-C1D0-4F92-B251-E956A9717959}" destId="{5A8DD80D-C87F-4617-ADAB-0EEFB033BF11}" srcOrd="0" destOrd="0" presId="urn:microsoft.com/office/officeart/2005/8/layout/process1"/>
    <dgm:cxn modelId="{E0CC9AEE-1C4C-4EA9-A16E-8EC7DDD66F48}" type="presOf" srcId="{68B8898D-2A92-4762-8934-41EB1CE2DF18}" destId="{BF5F0EF2-6AD7-4B3A-98E0-6A92F444F6E6}" srcOrd="1" destOrd="0" presId="urn:microsoft.com/office/officeart/2005/8/layout/process1"/>
    <dgm:cxn modelId="{DCDF16FC-C9D4-4878-9676-B502CB7CC7C8}" type="presOf" srcId="{842D45B1-38BD-4601-8E9B-D716E0BCC756}" destId="{293E9B89-DDD2-47F5-B56D-A4B2C830C21F}" srcOrd="0" destOrd="0" presId="urn:microsoft.com/office/officeart/2005/8/layout/process1"/>
    <dgm:cxn modelId="{85B1C4CC-9655-470E-B688-7BAE0767127D}" type="presParOf" srcId="{5A8DD80D-C87F-4617-ADAB-0EEFB033BF11}" destId="{A88516E9-CD68-4E64-A15C-8AC61A34A53D}" srcOrd="0" destOrd="0" presId="urn:microsoft.com/office/officeart/2005/8/layout/process1"/>
    <dgm:cxn modelId="{5AA6CAD4-F9CF-4BD1-8849-B9D178089177}" type="presParOf" srcId="{5A8DD80D-C87F-4617-ADAB-0EEFB033BF11}" destId="{8E855243-4F0B-4706-B9D2-CECF9301CD3D}" srcOrd="1" destOrd="0" presId="urn:microsoft.com/office/officeart/2005/8/layout/process1"/>
    <dgm:cxn modelId="{B30FCC07-2F98-4560-9041-82CA943973DE}" type="presParOf" srcId="{8E855243-4F0B-4706-B9D2-CECF9301CD3D}" destId="{BF5F0EF2-6AD7-4B3A-98E0-6A92F444F6E6}" srcOrd="0" destOrd="0" presId="urn:microsoft.com/office/officeart/2005/8/layout/process1"/>
    <dgm:cxn modelId="{95D85EEE-2936-4649-AD3F-C4F7DE9872AC}" type="presParOf" srcId="{5A8DD80D-C87F-4617-ADAB-0EEFB033BF11}" destId="{293E9B89-DDD2-47F5-B56D-A4B2C830C21F}" srcOrd="2" destOrd="0" presId="urn:microsoft.com/office/officeart/2005/8/layout/process1"/>
    <dgm:cxn modelId="{E98D15C2-733E-4A50-AC2B-F91BEBD6C3D7}" type="presParOf" srcId="{5A8DD80D-C87F-4617-ADAB-0EEFB033BF11}" destId="{924FA776-D6A8-4881-AB76-74F2AE40EB1F}" srcOrd="3" destOrd="0" presId="urn:microsoft.com/office/officeart/2005/8/layout/process1"/>
    <dgm:cxn modelId="{D4C53792-FB63-47A5-AD34-5FC1AB0E9189}" type="presParOf" srcId="{924FA776-D6A8-4881-AB76-74F2AE40EB1F}" destId="{F9777B80-D03F-4DF9-B276-B76DD50A9CCA}" srcOrd="0" destOrd="0" presId="urn:microsoft.com/office/officeart/2005/8/layout/process1"/>
    <dgm:cxn modelId="{3D3DFB63-09F7-4094-A436-E6E4A9272660}" type="presParOf" srcId="{5A8DD80D-C87F-4617-ADAB-0EEFB033BF11}" destId="{14440232-56E9-4F45-B0BA-C9C73FA5C43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64812-E2AB-4E87-80E3-2B47C9BCD547}"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617C18C-7683-413F-B708-31C9216165D2}">
      <dgm:prSet/>
      <dgm:spPr/>
      <dgm:t>
        <a:bodyPr/>
        <a:lstStyle/>
        <a:p>
          <a:r>
            <a:rPr lang="id-ID"/>
            <a:t>Mendorong Pemda Jakarta untuk menerapkan PKH Lokal; </a:t>
          </a:r>
          <a:endParaRPr lang="en-US"/>
        </a:p>
      </dgm:t>
    </dgm:pt>
    <dgm:pt modelId="{DFFA98AF-B30F-4732-BA0C-F98F9B5DF705}" type="parTrans" cxnId="{33939AF9-8D33-48DB-A8AC-D41F131B2E9E}">
      <dgm:prSet/>
      <dgm:spPr/>
      <dgm:t>
        <a:bodyPr/>
        <a:lstStyle/>
        <a:p>
          <a:endParaRPr lang="en-US"/>
        </a:p>
      </dgm:t>
    </dgm:pt>
    <dgm:pt modelId="{52F25983-74E0-41B5-8823-D5264ECBAC8C}" type="sibTrans" cxnId="{33939AF9-8D33-48DB-A8AC-D41F131B2E9E}">
      <dgm:prSet/>
      <dgm:spPr/>
      <dgm:t>
        <a:bodyPr/>
        <a:lstStyle/>
        <a:p>
          <a:endParaRPr lang="en-US"/>
        </a:p>
      </dgm:t>
    </dgm:pt>
    <dgm:pt modelId="{2FA47BE2-7BE5-4812-86DC-8485DE959A91}">
      <dgm:prSet/>
      <dgm:spPr/>
      <dgm:t>
        <a:bodyPr/>
        <a:lstStyle/>
        <a:p>
          <a:r>
            <a:rPr lang="id-ID"/>
            <a:t>Mendorong Perbaikan Sistem Pendataan; </a:t>
          </a:r>
          <a:endParaRPr lang="en-US"/>
        </a:p>
      </dgm:t>
    </dgm:pt>
    <dgm:pt modelId="{B5D9CC39-4A8D-4B42-8E23-9E38722AFFAF}" type="parTrans" cxnId="{43F6F71F-3FE5-463C-9797-37C674F2144E}">
      <dgm:prSet/>
      <dgm:spPr/>
      <dgm:t>
        <a:bodyPr/>
        <a:lstStyle/>
        <a:p>
          <a:endParaRPr lang="en-US"/>
        </a:p>
      </dgm:t>
    </dgm:pt>
    <dgm:pt modelId="{5F8D2DDD-80C2-43E4-A2B4-7214D332A8F4}" type="sibTrans" cxnId="{43F6F71F-3FE5-463C-9797-37C674F2144E}">
      <dgm:prSet/>
      <dgm:spPr/>
      <dgm:t>
        <a:bodyPr/>
        <a:lstStyle/>
        <a:p>
          <a:endParaRPr lang="en-US"/>
        </a:p>
      </dgm:t>
    </dgm:pt>
    <dgm:pt modelId="{EBCD93EA-A61E-4E48-A331-B455AD271BDE}">
      <dgm:prSet/>
      <dgm:spPr/>
      <dgm:t>
        <a:bodyPr/>
        <a:lstStyle/>
        <a:p>
          <a:r>
            <a:rPr lang="id-ID"/>
            <a:t>Mendorong Perbaikan Penanganan Pengaduan Warga;</a:t>
          </a:r>
          <a:endParaRPr lang="en-US"/>
        </a:p>
      </dgm:t>
    </dgm:pt>
    <dgm:pt modelId="{2A7C1293-50F6-43AC-B641-781AD6E6881F}" type="parTrans" cxnId="{22F80DB4-66F8-4104-97C0-63316ED4DD36}">
      <dgm:prSet/>
      <dgm:spPr/>
      <dgm:t>
        <a:bodyPr/>
        <a:lstStyle/>
        <a:p>
          <a:endParaRPr lang="en-US"/>
        </a:p>
      </dgm:t>
    </dgm:pt>
    <dgm:pt modelId="{D9855152-7890-46F3-84D9-35073CBCC479}" type="sibTrans" cxnId="{22F80DB4-66F8-4104-97C0-63316ED4DD36}">
      <dgm:prSet/>
      <dgm:spPr/>
      <dgm:t>
        <a:bodyPr/>
        <a:lstStyle/>
        <a:p>
          <a:endParaRPr lang="en-US"/>
        </a:p>
      </dgm:t>
    </dgm:pt>
    <dgm:pt modelId="{4F2FF8C3-677C-4398-A1CC-530F085C1179}" type="pres">
      <dgm:prSet presAssocID="{5C364812-E2AB-4E87-80E3-2B47C9BCD547}" presName="outerComposite" presStyleCnt="0">
        <dgm:presLayoutVars>
          <dgm:chMax val="5"/>
          <dgm:dir/>
          <dgm:resizeHandles val="exact"/>
        </dgm:presLayoutVars>
      </dgm:prSet>
      <dgm:spPr/>
    </dgm:pt>
    <dgm:pt modelId="{C1237B86-DA95-4913-8181-EA87717C1390}" type="pres">
      <dgm:prSet presAssocID="{5C364812-E2AB-4E87-80E3-2B47C9BCD547}" presName="dummyMaxCanvas" presStyleCnt="0">
        <dgm:presLayoutVars/>
      </dgm:prSet>
      <dgm:spPr/>
    </dgm:pt>
    <dgm:pt modelId="{0BD2CC64-D7A2-4437-BF26-59C187755422}" type="pres">
      <dgm:prSet presAssocID="{5C364812-E2AB-4E87-80E3-2B47C9BCD547}" presName="ThreeNodes_1" presStyleLbl="node1" presStyleIdx="0" presStyleCnt="3">
        <dgm:presLayoutVars>
          <dgm:bulletEnabled val="1"/>
        </dgm:presLayoutVars>
      </dgm:prSet>
      <dgm:spPr/>
    </dgm:pt>
    <dgm:pt modelId="{F3D42DD3-45FF-46DF-8ABF-805045CB0D21}" type="pres">
      <dgm:prSet presAssocID="{5C364812-E2AB-4E87-80E3-2B47C9BCD547}" presName="ThreeNodes_2" presStyleLbl="node1" presStyleIdx="1" presStyleCnt="3">
        <dgm:presLayoutVars>
          <dgm:bulletEnabled val="1"/>
        </dgm:presLayoutVars>
      </dgm:prSet>
      <dgm:spPr/>
    </dgm:pt>
    <dgm:pt modelId="{B4805E8C-5FA2-4210-85EB-534405316293}" type="pres">
      <dgm:prSet presAssocID="{5C364812-E2AB-4E87-80E3-2B47C9BCD547}" presName="ThreeNodes_3" presStyleLbl="node1" presStyleIdx="2" presStyleCnt="3">
        <dgm:presLayoutVars>
          <dgm:bulletEnabled val="1"/>
        </dgm:presLayoutVars>
      </dgm:prSet>
      <dgm:spPr/>
    </dgm:pt>
    <dgm:pt modelId="{755E8B5C-DB0F-455D-A3C7-D23227DB7410}" type="pres">
      <dgm:prSet presAssocID="{5C364812-E2AB-4E87-80E3-2B47C9BCD547}" presName="ThreeConn_1-2" presStyleLbl="fgAccFollowNode1" presStyleIdx="0" presStyleCnt="2">
        <dgm:presLayoutVars>
          <dgm:bulletEnabled val="1"/>
        </dgm:presLayoutVars>
      </dgm:prSet>
      <dgm:spPr/>
    </dgm:pt>
    <dgm:pt modelId="{73534D3F-3C98-4AF6-8DCD-A481299E808F}" type="pres">
      <dgm:prSet presAssocID="{5C364812-E2AB-4E87-80E3-2B47C9BCD547}" presName="ThreeConn_2-3" presStyleLbl="fgAccFollowNode1" presStyleIdx="1" presStyleCnt="2">
        <dgm:presLayoutVars>
          <dgm:bulletEnabled val="1"/>
        </dgm:presLayoutVars>
      </dgm:prSet>
      <dgm:spPr/>
    </dgm:pt>
    <dgm:pt modelId="{2DBE986E-5371-48D6-B3A0-9E5A3DD541ED}" type="pres">
      <dgm:prSet presAssocID="{5C364812-E2AB-4E87-80E3-2B47C9BCD547}" presName="ThreeNodes_1_text" presStyleLbl="node1" presStyleIdx="2" presStyleCnt="3">
        <dgm:presLayoutVars>
          <dgm:bulletEnabled val="1"/>
        </dgm:presLayoutVars>
      </dgm:prSet>
      <dgm:spPr/>
    </dgm:pt>
    <dgm:pt modelId="{9D160DA6-8B0E-44AC-97CE-E70E3F2672CB}" type="pres">
      <dgm:prSet presAssocID="{5C364812-E2AB-4E87-80E3-2B47C9BCD547}" presName="ThreeNodes_2_text" presStyleLbl="node1" presStyleIdx="2" presStyleCnt="3">
        <dgm:presLayoutVars>
          <dgm:bulletEnabled val="1"/>
        </dgm:presLayoutVars>
      </dgm:prSet>
      <dgm:spPr/>
    </dgm:pt>
    <dgm:pt modelId="{6B1407B0-2340-4830-9516-B537C7FA62BD}" type="pres">
      <dgm:prSet presAssocID="{5C364812-E2AB-4E87-80E3-2B47C9BCD547}" presName="ThreeNodes_3_text" presStyleLbl="node1" presStyleIdx="2" presStyleCnt="3">
        <dgm:presLayoutVars>
          <dgm:bulletEnabled val="1"/>
        </dgm:presLayoutVars>
      </dgm:prSet>
      <dgm:spPr/>
    </dgm:pt>
  </dgm:ptLst>
  <dgm:cxnLst>
    <dgm:cxn modelId="{3D019610-B541-45DE-AA5F-664B90AD6786}" type="presOf" srcId="{2FA47BE2-7BE5-4812-86DC-8485DE959A91}" destId="{F3D42DD3-45FF-46DF-8ABF-805045CB0D21}" srcOrd="0" destOrd="0" presId="urn:microsoft.com/office/officeart/2005/8/layout/vProcess5"/>
    <dgm:cxn modelId="{43F6F71F-3FE5-463C-9797-37C674F2144E}" srcId="{5C364812-E2AB-4E87-80E3-2B47C9BCD547}" destId="{2FA47BE2-7BE5-4812-86DC-8485DE959A91}" srcOrd="1" destOrd="0" parTransId="{B5D9CC39-4A8D-4B42-8E23-9E38722AFFAF}" sibTransId="{5F8D2DDD-80C2-43E4-A2B4-7214D332A8F4}"/>
    <dgm:cxn modelId="{9E77D236-4AFE-4817-8C1F-8AC103004908}" type="presOf" srcId="{2617C18C-7683-413F-B708-31C9216165D2}" destId="{2DBE986E-5371-48D6-B3A0-9E5A3DD541ED}" srcOrd="1" destOrd="0" presId="urn:microsoft.com/office/officeart/2005/8/layout/vProcess5"/>
    <dgm:cxn modelId="{1422CA3A-1D56-42A6-B008-C6FA488EF686}" type="presOf" srcId="{EBCD93EA-A61E-4E48-A331-B455AD271BDE}" destId="{6B1407B0-2340-4830-9516-B537C7FA62BD}" srcOrd="1" destOrd="0" presId="urn:microsoft.com/office/officeart/2005/8/layout/vProcess5"/>
    <dgm:cxn modelId="{A3C5703C-D96B-4DED-99F2-FD1FC1F91608}" type="presOf" srcId="{2617C18C-7683-413F-B708-31C9216165D2}" destId="{0BD2CC64-D7A2-4437-BF26-59C187755422}" srcOrd="0" destOrd="0" presId="urn:microsoft.com/office/officeart/2005/8/layout/vProcess5"/>
    <dgm:cxn modelId="{25FF823C-FAD9-48C1-9E2D-E3C3D3357387}" type="presOf" srcId="{2FA47BE2-7BE5-4812-86DC-8485DE959A91}" destId="{9D160DA6-8B0E-44AC-97CE-E70E3F2672CB}" srcOrd="1" destOrd="0" presId="urn:microsoft.com/office/officeart/2005/8/layout/vProcess5"/>
    <dgm:cxn modelId="{FB988E4A-B394-410B-9C2E-94F04A1FFB57}" type="presOf" srcId="{EBCD93EA-A61E-4E48-A331-B455AD271BDE}" destId="{B4805E8C-5FA2-4210-85EB-534405316293}" srcOrd="0" destOrd="0" presId="urn:microsoft.com/office/officeart/2005/8/layout/vProcess5"/>
    <dgm:cxn modelId="{3728E14A-E177-4E66-9A75-A04B1B40A47F}" type="presOf" srcId="{5C364812-E2AB-4E87-80E3-2B47C9BCD547}" destId="{4F2FF8C3-677C-4398-A1CC-530F085C1179}" srcOrd="0" destOrd="0" presId="urn:microsoft.com/office/officeart/2005/8/layout/vProcess5"/>
    <dgm:cxn modelId="{30992C99-2F6A-4B0C-A023-88532178403C}" type="presOf" srcId="{52F25983-74E0-41B5-8823-D5264ECBAC8C}" destId="{755E8B5C-DB0F-455D-A3C7-D23227DB7410}" srcOrd="0" destOrd="0" presId="urn:microsoft.com/office/officeart/2005/8/layout/vProcess5"/>
    <dgm:cxn modelId="{22F80DB4-66F8-4104-97C0-63316ED4DD36}" srcId="{5C364812-E2AB-4E87-80E3-2B47C9BCD547}" destId="{EBCD93EA-A61E-4E48-A331-B455AD271BDE}" srcOrd="2" destOrd="0" parTransId="{2A7C1293-50F6-43AC-B641-781AD6E6881F}" sibTransId="{D9855152-7890-46F3-84D9-35073CBCC479}"/>
    <dgm:cxn modelId="{25A792CF-F6CB-4A98-8B71-C99835B1070B}" type="presOf" srcId="{5F8D2DDD-80C2-43E4-A2B4-7214D332A8F4}" destId="{73534D3F-3C98-4AF6-8DCD-A481299E808F}" srcOrd="0" destOrd="0" presId="urn:microsoft.com/office/officeart/2005/8/layout/vProcess5"/>
    <dgm:cxn modelId="{33939AF9-8D33-48DB-A8AC-D41F131B2E9E}" srcId="{5C364812-E2AB-4E87-80E3-2B47C9BCD547}" destId="{2617C18C-7683-413F-B708-31C9216165D2}" srcOrd="0" destOrd="0" parTransId="{DFFA98AF-B30F-4732-BA0C-F98F9B5DF705}" sibTransId="{52F25983-74E0-41B5-8823-D5264ECBAC8C}"/>
    <dgm:cxn modelId="{071A54DA-BDB7-4E93-994A-08EF67F825CE}" type="presParOf" srcId="{4F2FF8C3-677C-4398-A1CC-530F085C1179}" destId="{C1237B86-DA95-4913-8181-EA87717C1390}" srcOrd="0" destOrd="0" presId="urn:microsoft.com/office/officeart/2005/8/layout/vProcess5"/>
    <dgm:cxn modelId="{15FA5349-08F0-4F73-860A-CC7CB2BFDBF1}" type="presParOf" srcId="{4F2FF8C3-677C-4398-A1CC-530F085C1179}" destId="{0BD2CC64-D7A2-4437-BF26-59C187755422}" srcOrd="1" destOrd="0" presId="urn:microsoft.com/office/officeart/2005/8/layout/vProcess5"/>
    <dgm:cxn modelId="{37E3F34A-E755-4ED7-A5BC-324AD2662606}" type="presParOf" srcId="{4F2FF8C3-677C-4398-A1CC-530F085C1179}" destId="{F3D42DD3-45FF-46DF-8ABF-805045CB0D21}" srcOrd="2" destOrd="0" presId="urn:microsoft.com/office/officeart/2005/8/layout/vProcess5"/>
    <dgm:cxn modelId="{F7DFD7DC-F33E-4109-A9A3-00F73150B6EB}" type="presParOf" srcId="{4F2FF8C3-677C-4398-A1CC-530F085C1179}" destId="{B4805E8C-5FA2-4210-85EB-534405316293}" srcOrd="3" destOrd="0" presId="urn:microsoft.com/office/officeart/2005/8/layout/vProcess5"/>
    <dgm:cxn modelId="{71A47E7E-6116-4EF4-8A0F-B31E290233C4}" type="presParOf" srcId="{4F2FF8C3-677C-4398-A1CC-530F085C1179}" destId="{755E8B5C-DB0F-455D-A3C7-D23227DB7410}" srcOrd="4" destOrd="0" presId="urn:microsoft.com/office/officeart/2005/8/layout/vProcess5"/>
    <dgm:cxn modelId="{450A5C27-979B-4C25-AD93-C0FE4F05B5F7}" type="presParOf" srcId="{4F2FF8C3-677C-4398-A1CC-530F085C1179}" destId="{73534D3F-3C98-4AF6-8DCD-A481299E808F}" srcOrd="5" destOrd="0" presId="urn:microsoft.com/office/officeart/2005/8/layout/vProcess5"/>
    <dgm:cxn modelId="{BFB7E37C-B4B5-4C87-A78C-20724F80D55B}" type="presParOf" srcId="{4F2FF8C3-677C-4398-A1CC-530F085C1179}" destId="{2DBE986E-5371-48D6-B3A0-9E5A3DD541ED}" srcOrd="6" destOrd="0" presId="urn:microsoft.com/office/officeart/2005/8/layout/vProcess5"/>
    <dgm:cxn modelId="{8AEA6524-6265-4211-B834-84A1D2504CDD}" type="presParOf" srcId="{4F2FF8C3-677C-4398-A1CC-530F085C1179}" destId="{9D160DA6-8B0E-44AC-97CE-E70E3F2672CB}" srcOrd="7" destOrd="0" presId="urn:microsoft.com/office/officeart/2005/8/layout/vProcess5"/>
    <dgm:cxn modelId="{3190574A-08A1-4A26-8723-DB6543FFA51A}" type="presParOf" srcId="{4F2FF8C3-677C-4398-A1CC-530F085C1179}" destId="{6B1407B0-2340-4830-9516-B537C7FA62B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F91D8-E587-4E30-B15D-FF51AE22FAAB}">
      <dsp:nvSpPr>
        <dsp:cNvPr id="0" name=""/>
        <dsp:cNvSpPr/>
      </dsp:nvSpPr>
      <dsp:spPr>
        <a:xfrm>
          <a:off x="0" y="0"/>
          <a:ext cx="10927829" cy="419280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id-ID" sz="6500" b="1" kern="1200"/>
            <a:t>Temuan Awal </a:t>
          </a:r>
          <a:endParaRPr lang="en-US" sz="6500" kern="1200"/>
        </a:p>
      </dsp:txBody>
      <dsp:txXfrm>
        <a:off x="0" y="0"/>
        <a:ext cx="10927829" cy="2264114"/>
      </dsp:txXfrm>
    </dsp:sp>
    <dsp:sp modelId="{DB96ECDF-1CD9-42DD-9CD4-63E282CC2080}">
      <dsp:nvSpPr>
        <dsp:cNvPr id="0" name=""/>
        <dsp:cNvSpPr/>
      </dsp:nvSpPr>
      <dsp:spPr>
        <a:xfrm>
          <a:off x="5335" y="2180258"/>
          <a:ext cx="3639052" cy="192869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d-ID" sz="1800" kern="1200"/>
            <a:t>Program perlindungan sosial yang dilaksanakan oleh pemerintah pusat seperti PKH dan BPNT pada faktanya belum menyentuh semua rumah tangga miskin. </a:t>
          </a:r>
          <a:endParaRPr lang="en-US" sz="1800" kern="1200"/>
        </a:p>
      </dsp:txBody>
      <dsp:txXfrm>
        <a:off x="5335" y="2180258"/>
        <a:ext cx="3639052" cy="1928690"/>
      </dsp:txXfrm>
    </dsp:sp>
    <dsp:sp modelId="{E5597BCB-CAD5-4BC9-ABD6-1A3A5BB35DC7}">
      <dsp:nvSpPr>
        <dsp:cNvPr id="0" name=""/>
        <dsp:cNvSpPr/>
      </dsp:nvSpPr>
      <dsp:spPr>
        <a:xfrm>
          <a:off x="3644388" y="2180258"/>
          <a:ext cx="3639052" cy="1928690"/>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d-ID" sz="1800" kern="1200"/>
            <a:t>Sementara program yang dilaksanakan oleh Pemerintah Provinsi DKI Jakarta masih bersifat melengkapi (</a:t>
          </a:r>
          <a:r>
            <a:rPr lang="id-ID" sz="1800" i="1" kern="1200"/>
            <a:t>complementary)</a:t>
          </a:r>
          <a:r>
            <a:rPr lang="id-ID" sz="1800" kern="1200"/>
            <a:t> program pemerintah pusat dengan penerima manfaat lebih ditekankan kepada individu. </a:t>
          </a:r>
          <a:endParaRPr lang="en-US" sz="1800" kern="1200"/>
        </a:p>
      </dsp:txBody>
      <dsp:txXfrm>
        <a:off x="3644388" y="2180258"/>
        <a:ext cx="3639052" cy="1928690"/>
      </dsp:txXfrm>
    </dsp:sp>
    <dsp:sp modelId="{EF61ABB8-B688-412E-80A0-4D83723E4DE4}">
      <dsp:nvSpPr>
        <dsp:cNvPr id="0" name=""/>
        <dsp:cNvSpPr/>
      </dsp:nvSpPr>
      <dsp:spPr>
        <a:xfrm>
          <a:off x="7283440" y="2180258"/>
          <a:ext cx="3639052" cy="1928690"/>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d-ID" sz="1800" kern="1200"/>
            <a:t>Buruknya mekanisme pengaduan dan Komplain; Pengaduan tidak ditindak lanjuti dan selesaikan.</a:t>
          </a:r>
          <a:endParaRPr lang="en-US" sz="1800" kern="1200"/>
        </a:p>
      </dsp:txBody>
      <dsp:txXfrm>
        <a:off x="7283440" y="2180258"/>
        <a:ext cx="3639052" cy="1928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516E9-CD68-4E64-A15C-8AC61A34A53D}">
      <dsp:nvSpPr>
        <dsp:cNvPr id="0" name=""/>
        <dsp:cNvSpPr/>
      </dsp:nvSpPr>
      <dsp:spPr>
        <a:xfrm>
          <a:off x="9604" y="145230"/>
          <a:ext cx="2870689" cy="390234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Data dan Sistem Pendataan Penuh Masalah;</a:t>
          </a:r>
          <a:endParaRPr lang="en-US" sz="1800" kern="1200"/>
        </a:p>
      </dsp:txBody>
      <dsp:txXfrm>
        <a:off x="93684" y="229310"/>
        <a:ext cx="2702529" cy="3734183"/>
      </dsp:txXfrm>
    </dsp:sp>
    <dsp:sp modelId="{8E855243-4F0B-4706-B9D2-CECF9301CD3D}">
      <dsp:nvSpPr>
        <dsp:cNvPr id="0" name=""/>
        <dsp:cNvSpPr/>
      </dsp:nvSpPr>
      <dsp:spPr>
        <a:xfrm>
          <a:off x="3167362" y="1740437"/>
          <a:ext cx="608586" cy="7119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67362" y="1882823"/>
        <a:ext cx="426010" cy="427158"/>
      </dsp:txXfrm>
    </dsp:sp>
    <dsp:sp modelId="{293E9B89-DDD2-47F5-B56D-A4B2C830C21F}">
      <dsp:nvSpPr>
        <dsp:cNvPr id="0" name=""/>
        <dsp:cNvSpPr/>
      </dsp:nvSpPr>
      <dsp:spPr>
        <a:xfrm>
          <a:off x="4028569" y="145230"/>
          <a:ext cx="2870689" cy="3902343"/>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Alokasi Cakupan Penerima belum menjangkau seluruh warga miskin (keterbatasan anggaran); Alokasi penerima PKH sebanyak 64 Ribu Keluarga (berdasarkan simulasi ada sekitar 20 Ribu keluarga miskin tidak masuk dalam daftar penerima);  dan Penerima BPNT sebanyak 123 Ribu Keluarga. </a:t>
          </a:r>
          <a:endParaRPr lang="en-US" sz="1800" kern="1200"/>
        </a:p>
      </dsp:txBody>
      <dsp:txXfrm>
        <a:off x="4112649" y="229310"/>
        <a:ext cx="2702529" cy="3734183"/>
      </dsp:txXfrm>
    </dsp:sp>
    <dsp:sp modelId="{924FA776-D6A8-4881-AB76-74F2AE40EB1F}">
      <dsp:nvSpPr>
        <dsp:cNvPr id="0" name=""/>
        <dsp:cNvSpPr/>
      </dsp:nvSpPr>
      <dsp:spPr>
        <a:xfrm>
          <a:off x="7186328" y="1740437"/>
          <a:ext cx="608586" cy="711930"/>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86328" y="1882823"/>
        <a:ext cx="426010" cy="427158"/>
      </dsp:txXfrm>
    </dsp:sp>
    <dsp:sp modelId="{14440232-56E9-4F45-B0BA-C9C73FA5C43E}">
      <dsp:nvSpPr>
        <dsp:cNvPr id="0" name=""/>
        <dsp:cNvSpPr/>
      </dsp:nvSpPr>
      <dsp:spPr>
        <a:xfrm>
          <a:off x="8047535" y="145230"/>
          <a:ext cx="2870689" cy="3902343"/>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Tahun 2020, di Jakarta melakukan Audit Sosial Keluarga Miskin Tidak mendapatkan PKH; tercatat ada 2892 keluarga miskin layak mendapatkan PKH akan tetapi tidak maksud dalam BDT (basis data terpadu) kemudian berubah menjadi DTKS-Data Terpadu Kesejahteraan Sosial.</a:t>
          </a:r>
          <a:endParaRPr lang="en-US" sz="1800" kern="1200"/>
        </a:p>
      </dsp:txBody>
      <dsp:txXfrm>
        <a:off x="8131615" y="229310"/>
        <a:ext cx="2702529" cy="3734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2CC64-D7A2-4437-BF26-59C187755422}">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d-ID" sz="3400" kern="1200"/>
            <a:t>Mendorong Pemda Jakarta untuk menerapkan PKH Lokal; </a:t>
          </a:r>
          <a:endParaRPr lang="en-US" sz="3400" kern="1200"/>
        </a:p>
      </dsp:txBody>
      <dsp:txXfrm>
        <a:off x="38234" y="38234"/>
        <a:ext cx="7529629" cy="1228933"/>
      </dsp:txXfrm>
    </dsp:sp>
    <dsp:sp modelId="{F3D42DD3-45FF-46DF-8ABF-805045CB0D21}">
      <dsp:nvSpPr>
        <dsp:cNvPr id="0" name=""/>
        <dsp:cNvSpPr/>
      </dsp:nvSpPr>
      <dsp:spPr>
        <a:xfrm>
          <a:off x="788669" y="1522968"/>
          <a:ext cx="8938260" cy="130540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d-ID" sz="3400" kern="1200"/>
            <a:t>Mendorong Perbaikan Sistem Pendataan; </a:t>
          </a:r>
          <a:endParaRPr lang="en-US" sz="3400" kern="1200"/>
        </a:p>
      </dsp:txBody>
      <dsp:txXfrm>
        <a:off x="826903" y="1561202"/>
        <a:ext cx="7224611" cy="1228933"/>
      </dsp:txXfrm>
    </dsp:sp>
    <dsp:sp modelId="{B4805E8C-5FA2-4210-85EB-534405316293}">
      <dsp:nvSpPr>
        <dsp:cNvPr id="0" name=""/>
        <dsp:cNvSpPr/>
      </dsp:nvSpPr>
      <dsp:spPr>
        <a:xfrm>
          <a:off x="1577339" y="3045936"/>
          <a:ext cx="8938260" cy="130540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id-ID" sz="3400" kern="1200"/>
            <a:t>Mendorong Perbaikan Penanganan Pengaduan Warga;</a:t>
          </a:r>
          <a:endParaRPr lang="en-US" sz="3400" kern="1200"/>
        </a:p>
      </dsp:txBody>
      <dsp:txXfrm>
        <a:off x="1615573" y="3084170"/>
        <a:ext cx="7224611" cy="1228933"/>
      </dsp:txXfrm>
    </dsp:sp>
    <dsp:sp modelId="{755E8B5C-DB0F-455D-A3C7-D23227DB7410}">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73534D3F-3C98-4AF6-8DCD-A481299E808F}">
      <dsp:nvSpPr>
        <dsp:cNvPr id="0" name=""/>
        <dsp:cNvSpPr/>
      </dsp:nvSpPr>
      <dsp:spPr>
        <a:xfrm>
          <a:off x="8878419"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B1A2B3B-5174-1DE2-9078-D7BC2FACA77E}"/>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3E14FB33-F026-F2E2-5F9B-9B7113063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7FC26744-E59D-67D4-E718-ED74DA471512}"/>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5" name="Tampungan Kaki 4">
            <a:extLst>
              <a:ext uri="{FF2B5EF4-FFF2-40B4-BE49-F238E27FC236}">
                <a16:creationId xmlns:a16="http://schemas.microsoft.com/office/drawing/2014/main" id="{51AA1240-FC08-47FC-2F39-97F7FF1F7192}"/>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16243412-67AF-8C94-4C1D-D949230C2B70}"/>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25432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39306F5-FC87-E42F-994E-2E8F7BA6F7F5}"/>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B00F2ECD-74C9-8ADF-8FB4-7FD68DDE9546}"/>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53324144-E62D-3136-AA2B-290EACFDD516}"/>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5" name="Tampungan Kaki 4">
            <a:extLst>
              <a:ext uri="{FF2B5EF4-FFF2-40B4-BE49-F238E27FC236}">
                <a16:creationId xmlns:a16="http://schemas.microsoft.com/office/drawing/2014/main" id="{A1EA6A32-2C12-7B24-06EF-9D5A4FBA16DA}"/>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561A8506-0761-69A1-7A18-67288D1E5B09}"/>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65886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8EDE1DC0-C495-309E-BBF1-546BC6C7D05A}"/>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E9280C1A-4EA5-E65D-5778-549A7DB6197C}"/>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4DF3A0B9-2278-05C1-F17D-17AE2D65EBD5}"/>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5" name="Tampungan Kaki 4">
            <a:extLst>
              <a:ext uri="{FF2B5EF4-FFF2-40B4-BE49-F238E27FC236}">
                <a16:creationId xmlns:a16="http://schemas.microsoft.com/office/drawing/2014/main" id="{26CA25EC-CC2E-34F7-FAC1-DCC172D11315}"/>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58ED858F-316B-9196-55EE-CC47C0A4FB6F}"/>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34836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82602FD-B7E5-4A46-AC71-E0D193015A20}"/>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385887D5-FB62-F9A8-94B8-620947144234}"/>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01262AF5-9A26-D6BD-31F0-225FF8DF0524}"/>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5" name="Tampungan Kaki 4">
            <a:extLst>
              <a:ext uri="{FF2B5EF4-FFF2-40B4-BE49-F238E27FC236}">
                <a16:creationId xmlns:a16="http://schemas.microsoft.com/office/drawing/2014/main" id="{17C5B636-68A2-EF64-241A-26195FE7BF94}"/>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5567C20-AAB6-6C00-3FC7-7A5504975F7C}"/>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422635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2F54337-F037-7D17-6B53-A7A9F5BEE56E}"/>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B6819127-F057-3BAD-75BF-9A7ED6EFA1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0DE735D3-9EFF-39BF-AAD7-0A34434EF8FD}"/>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5" name="Tampungan Kaki 4">
            <a:extLst>
              <a:ext uri="{FF2B5EF4-FFF2-40B4-BE49-F238E27FC236}">
                <a16:creationId xmlns:a16="http://schemas.microsoft.com/office/drawing/2014/main" id="{C1EC1B72-9858-F644-22D2-5D0BA6115622}"/>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CE14E546-BE9A-786A-9EFF-DDFAE51657BA}"/>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233523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BF1CB3E-9E6B-FC6D-0ACC-EB92F1A3337A}"/>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8C3F6E13-73CC-696C-F211-F0D469C5A60D}"/>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0520E2D2-01B8-2B09-1409-84D0969454E0}"/>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3B099ECC-5F64-FFE9-3A89-DED934B9C522}"/>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6" name="Tampungan Kaki 5">
            <a:extLst>
              <a:ext uri="{FF2B5EF4-FFF2-40B4-BE49-F238E27FC236}">
                <a16:creationId xmlns:a16="http://schemas.microsoft.com/office/drawing/2014/main" id="{D80D55B4-9A57-569E-EF36-C4E26B813D9B}"/>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703DDA12-A243-85CC-4516-7FA0B6517E2A}"/>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21630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131DA39-31B4-F822-8E82-EBA80B6D9510}"/>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FEF54763-855C-BDAF-3E08-A4DEB8381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EC74D46C-1C3E-9208-6937-AD42BB4E47F4}"/>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7B876C3C-CDC4-050B-D965-01AEB40FA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F240145C-2688-D731-12DB-33812E968968}"/>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63D2E13F-C8B8-A9D4-732A-F4BD2176EDB9}"/>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8" name="Tampungan Kaki 7">
            <a:extLst>
              <a:ext uri="{FF2B5EF4-FFF2-40B4-BE49-F238E27FC236}">
                <a16:creationId xmlns:a16="http://schemas.microsoft.com/office/drawing/2014/main" id="{91359A88-4B30-C7F6-C483-3AC4D6E45256}"/>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91567EDE-84FF-B8B6-BC5B-232192BD4BF2}"/>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183661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D9F6C59-B7A0-5709-6E36-4F5FAD1E76B8}"/>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1A2F7419-9458-93FA-964E-8711FAA32E68}"/>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4" name="Tampungan Kaki 3">
            <a:extLst>
              <a:ext uri="{FF2B5EF4-FFF2-40B4-BE49-F238E27FC236}">
                <a16:creationId xmlns:a16="http://schemas.microsoft.com/office/drawing/2014/main" id="{3CCD0F0B-FAEF-00E4-4785-3C3C4AC89D01}"/>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34449351-F0B4-FC3A-10A6-CD136C6150C0}"/>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352067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E72C89D3-4C80-D786-8558-37A6F68507BB}"/>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3" name="Tampungan Kaki 2">
            <a:extLst>
              <a:ext uri="{FF2B5EF4-FFF2-40B4-BE49-F238E27FC236}">
                <a16:creationId xmlns:a16="http://schemas.microsoft.com/office/drawing/2014/main" id="{FB3D993E-8E41-866F-0B7F-069AFC7DD091}"/>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4AC76342-BD6C-F140-AD5B-9C919E020418}"/>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1196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5380DAD-866D-4A05-BB5E-E49953B4601D}"/>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4D7F6998-CA2A-E3F0-3A54-4CA50224E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7036F95F-DBE4-8DF7-F834-A3BBE8B6B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81C83F15-D97D-9BE9-DC7A-B4EF983599FF}"/>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6" name="Tampungan Kaki 5">
            <a:extLst>
              <a:ext uri="{FF2B5EF4-FFF2-40B4-BE49-F238E27FC236}">
                <a16:creationId xmlns:a16="http://schemas.microsoft.com/office/drawing/2014/main" id="{D4A14C64-42E5-9BBB-53DE-F06550B3C8E5}"/>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F6C4849A-FEB0-0544-34C8-6BCC73D81546}"/>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361298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D194F76-519C-1B96-E7B7-AEF159774098}"/>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C0285137-DAFA-67DB-41B2-6EE9086625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id="{790703C1-8EA4-AC6A-AF2D-E43CAC29F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36D0B4D0-44BC-2B55-18BE-E074D2EC5E5B}"/>
              </a:ext>
            </a:extLst>
          </p:cNvPr>
          <p:cNvSpPr>
            <a:spLocks noGrp="1"/>
          </p:cNvSpPr>
          <p:nvPr>
            <p:ph type="dt" sz="half" idx="10"/>
          </p:nvPr>
        </p:nvSpPr>
        <p:spPr/>
        <p:txBody>
          <a:bodyPr/>
          <a:lstStyle/>
          <a:p>
            <a:fld id="{2C93F4F7-164A-493C-B465-2335BFC3DC69}" type="datetimeFigureOut">
              <a:rPr lang="id-ID" smtClean="0"/>
              <a:t>08/10/2024</a:t>
            </a:fld>
            <a:endParaRPr lang="id-ID"/>
          </a:p>
        </p:txBody>
      </p:sp>
      <p:sp>
        <p:nvSpPr>
          <p:cNvPr id="6" name="Tampungan Kaki 5">
            <a:extLst>
              <a:ext uri="{FF2B5EF4-FFF2-40B4-BE49-F238E27FC236}">
                <a16:creationId xmlns:a16="http://schemas.microsoft.com/office/drawing/2014/main" id="{E684EF23-3519-F538-D4C8-C83FA0CAC390}"/>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7DD548EE-4D31-3351-88DE-247F5DB41B2D}"/>
              </a:ext>
            </a:extLst>
          </p:cNvPr>
          <p:cNvSpPr>
            <a:spLocks noGrp="1"/>
          </p:cNvSpPr>
          <p:nvPr>
            <p:ph type="sldNum" sz="quarter" idx="12"/>
          </p:nvPr>
        </p:nvSpPr>
        <p:spPr/>
        <p:txBody>
          <a:bodyPr/>
          <a:lstStyle/>
          <a:p>
            <a:fld id="{6885BA8B-F4C7-43A7-B784-9B018E0FA2A9}" type="slidenum">
              <a:rPr lang="id-ID" smtClean="0"/>
              <a:t>‹#›</a:t>
            </a:fld>
            <a:endParaRPr lang="id-ID"/>
          </a:p>
        </p:txBody>
      </p:sp>
    </p:spTree>
    <p:extLst>
      <p:ext uri="{BB962C8B-B14F-4D97-AF65-F5344CB8AC3E}">
        <p14:creationId xmlns:p14="http://schemas.microsoft.com/office/powerpoint/2010/main" val="200463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260846A6-D79E-9778-0578-5ECAA4BB9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AB833291-C9D4-42CF-EFCF-CDFF46AE3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38F6C13F-CC7A-47FE-FCF9-A51F1DE10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93F4F7-164A-493C-B465-2335BFC3DC69}" type="datetimeFigureOut">
              <a:rPr lang="id-ID" smtClean="0"/>
              <a:t>08/10/2024</a:t>
            </a:fld>
            <a:endParaRPr lang="id-ID"/>
          </a:p>
        </p:txBody>
      </p:sp>
      <p:sp>
        <p:nvSpPr>
          <p:cNvPr id="5" name="Tampungan Kaki 4">
            <a:extLst>
              <a:ext uri="{FF2B5EF4-FFF2-40B4-BE49-F238E27FC236}">
                <a16:creationId xmlns:a16="http://schemas.microsoft.com/office/drawing/2014/main" id="{90E1BA52-EB96-1E74-CE37-5F1C39C70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d-ID"/>
          </a:p>
        </p:txBody>
      </p:sp>
      <p:sp>
        <p:nvSpPr>
          <p:cNvPr id="6" name="Tampungan Nomor Slide 5">
            <a:extLst>
              <a:ext uri="{FF2B5EF4-FFF2-40B4-BE49-F238E27FC236}">
                <a16:creationId xmlns:a16="http://schemas.microsoft.com/office/drawing/2014/main" id="{83FDF8B1-E8D9-614F-9D54-2EC21E2A7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85BA8B-F4C7-43A7-B784-9B018E0FA2A9}" type="slidenum">
              <a:rPr lang="id-ID" smtClean="0"/>
              <a:t>‹#›</a:t>
            </a:fld>
            <a:endParaRPr lang="id-ID"/>
          </a:p>
        </p:txBody>
      </p:sp>
    </p:spTree>
    <p:extLst>
      <p:ext uri="{BB962C8B-B14F-4D97-AF65-F5344CB8AC3E}">
        <p14:creationId xmlns:p14="http://schemas.microsoft.com/office/powerpoint/2010/main" val="32487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Judul 1">
            <a:extLst>
              <a:ext uri="{FF2B5EF4-FFF2-40B4-BE49-F238E27FC236}">
                <a16:creationId xmlns:a16="http://schemas.microsoft.com/office/drawing/2014/main" id="{E28A2D28-840C-DBB4-A99D-FBBE528B9986}"/>
              </a:ext>
            </a:extLst>
          </p:cNvPr>
          <p:cNvSpPr>
            <a:spLocks noGrp="1"/>
          </p:cNvSpPr>
          <p:nvPr>
            <p:ph type="ctrTitle"/>
          </p:nvPr>
        </p:nvSpPr>
        <p:spPr>
          <a:xfrm>
            <a:off x="1314824" y="735106"/>
            <a:ext cx="10053763" cy="2928470"/>
          </a:xfrm>
        </p:spPr>
        <p:txBody>
          <a:bodyPr anchor="b">
            <a:normAutofit/>
          </a:bodyPr>
          <a:lstStyle/>
          <a:p>
            <a:pPr algn="l">
              <a:spcAft>
                <a:spcPts val="800"/>
              </a:spcAft>
            </a:pPr>
            <a:r>
              <a:rPr lang="id-ID" sz="4100" b="1" kern="100" dirty="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PENGALAMAN SPRI MENDORONG REFORMASI </a:t>
            </a:r>
            <a:br>
              <a:rPr lang="id-ID" sz="41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id-ID" sz="4100" b="1" kern="100" dirty="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PROGRAM PERLINDUNGAN SOSIAL RAKYAT MISKIN</a:t>
            </a:r>
            <a:br>
              <a:rPr lang="id-ID" sz="4100" b="1" kern="100" dirty="0">
                <a:solidFill>
                  <a:srgbClr val="FFFFFF"/>
                </a:solidFill>
                <a:effectLst/>
                <a:latin typeface="Aptos" panose="020B0004020202020204" pitchFamily="34" charset="0"/>
                <a:ea typeface="Calibri" panose="020F0502020204030204" pitchFamily="34" charset="0"/>
                <a:cs typeface="Times New Roman" panose="02020603050405020304" pitchFamily="18" charset="0"/>
              </a:rPr>
            </a:br>
            <a:r>
              <a:rPr lang="id-ID" sz="4100" b="1" kern="100" dirty="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 TAHUN 2020 – 2022 DI JAKARTA</a:t>
            </a:r>
            <a:endParaRPr lang="id-ID" sz="4100" b="1" dirty="0">
              <a:solidFill>
                <a:srgbClr val="FFFFFF"/>
              </a:solidFill>
            </a:endParaRPr>
          </a:p>
        </p:txBody>
      </p:sp>
      <p:sp>
        <p:nvSpPr>
          <p:cNvPr id="3" name="Subjudul 2">
            <a:extLst>
              <a:ext uri="{FF2B5EF4-FFF2-40B4-BE49-F238E27FC236}">
                <a16:creationId xmlns:a16="http://schemas.microsoft.com/office/drawing/2014/main" id="{97DC35E0-D65A-DA53-4C81-476D15C38485}"/>
              </a:ext>
            </a:extLst>
          </p:cNvPr>
          <p:cNvSpPr>
            <a:spLocks noGrp="1"/>
          </p:cNvSpPr>
          <p:nvPr>
            <p:ph type="subTitle" idx="1"/>
          </p:nvPr>
        </p:nvSpPr>
        <p:spPr>
          <a:xfrm>
            <a:off x="1350682" y="4870824"/>
            <a:ext cx="10005951" cy="1458258"/>
          </a:xfrm>
        </p:spPr>
        <p:txBody>
          <a:bodyPr anchor="ctr">
            <a:normAutofit/>
          </a:bodyPr>
          <a:lstStyle/>
          <a:p>
            <a:pPr algn="l"/>
            <a:r>
              <a:rPr lang="id-ID" b="1" dirty="0"/>
              <a:t>Oleh Dika Moehammad</a:t>
            </a:r>
          </a:p>
          <a:p>
            <a:pPr algn="l"/>
            <a:r>
              <a:rPr lang="id-ID" i="1"/>
              <a:t>Sekretaris </a:t>
            </a:r>
            <a:r>
              <a:rPr lang="id-ID" i="1" dirty="0"/>
              <a:t>Nasional Serikat Perjuangan Rakyat Indonesia (SPRI)</a:t>
            </a:r>
          </a:p>
        </p:txBody>
      </p:sp>
    </p:spTree>
    <p:extLst>
      <p:ext uri="{BB962C8B-B14F-4D97-AF65-F5344CB8AC3E}">
        <p14:creationId xmlns:p14="http://schemas.microsoft.com/office/powerpoint/2010/main" val="142905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id="{9691D89F-6B0A-292D-D9BF-07AA4C1551F7}"/>
              </a:ext>
            </a:extLst>
          </p:cNvPr>
          <p:cNvSpPr>
            <a:spLocks noGrp="1"/>
          </p:cNvSpPr>
          <p:nvPr>
            <p:ph type="title"/>
          </p:nvPr>
        </p:nvSpPr>
        <p:spPr>
          <a:xfrm>
            <a:off x="838200" y="365125"/>
            <a:ext cx="10515600" cy="1325563"/>
          </a:xfrm>
        </p:spPr>
        <p:txBody>
          <a:bodyPr>
            <a:normAutofit/>
          </a:bodyPr>
          <a:lstStyle/>
          <a:p>
            <a:r>
              <a:rPr lang="id-ID" b="1" kern="100">
                <a:effectLst/>
                <a:latin typeface="Aptos" panose="020B0004020202020204" pitchFamily="34" charset="0"/>
                <a:ea typeface="Calibri" panose="020F0502020204030204" pitchFamily="34" charset="0"/>
                <a:cs typeface="Times New Roman" panose="02020603050405020304" pitchFamily="18" charset="0"/>
              </a:rPr>
              <a:t>Penguatan Basis  &amp;  Tata Kelola Organisasi</a:t>
            </a:r>
            <a:endParaRPr lang="id-ID"/>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8F125DCF-7821-2D34-6050-B0934FFEE0A8}"/>
              </a:ext>
            </a:extLst>
          </p:cNvPr>
          <p:cNvSpPr>
            <a:spLocks noGrp="1"/>
          </p:cNvSpPr>
          <p:nvPr>
            <p:ph idx="1"/>
          </p:nvPr>
        </p:nvSpPr>
        <p:spPr>
          <a:xfrm>
            <a:off x="838200" y="1825625"/>
            <a:ext cx="10515600" cy="4351338"/>
          </a:xfrm>
        </p:spPr>
        <p:txBody>
          <a:bodyPr>
            <a:normAutofit/>
          </a:bodyPr>
          <a:lstStyle/>
          <a:p>
            <a:pPr marL="342900" lvl="0" indent="-342900">
              <a:buFont typeface="Symbol" panose="05050102010706020507" pitchFamily="18" charset="2"/>
              <a:buChar char=""/>
            </a:pPr>
            <a:r>
              <a:rPr lang="id-ID" kern="100">
                <a:effectLst/>
                <a:latin typeface="Aptos" panose="020B0004020202020204" pitchFamily="34" charset="0"/>
                <a:ea typeface="Calibri" panose="020F0502020204030204" pitchFamily="34" charset="0"/>
                <a:cs typeface="Times New Roman" panose="02020603050405020304" pitchFamily="18" charset="0"/>
              </a:rPr>
              <a:t>Membuka </a:t>
            </a:r>
            <a:r>
              <a:rPr lang="id-ID" kern="100" err="1">
                <a:effectLst/>
                <a:latin typeface="Aptos" panose="020B0004020202020204" pitchFamily="34" charset="0"/>
                <a:ea typeface="Calibri" panose="020F0502020204030204" pitchFamily="34" charset="0"/>
                <a:cs typeface="Times New Roman" panose="02020603050405020304" pitchFamily="18" charset="0"/>
              </a:rPr>
              <a:t>Posko</a:t>
            </a:r>
            <a:r>
              <a:rPr lang="id-ID" kern="100">
                <a:effectLst/>
                <a:latin typeface="Aptos" panose="020B0004020202020204" pitchFamily="34" charset="0"/>
                <a:ea typeface="Calibri" panose="020F0502020204030204" pitchFamily="34" charset="0"/>
                <a:cs typeface="Times New Roman" panose="02020603050405020304" pitchFamily="18" charset="0"/>
              </a:rPr>
              <a:t> Pengaduan di 25 Kelurahan di Jakarta;</a:t>
            </a:r>
            <a:endParaRPr lang="id-ID"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kern="100">
                <a:effectLst/>
                <a:latin typeface="Aptos" panose="020B0004020202020204" pitchFamily="34" charset="0"/>
                <a:ea typeface="Calibri" panose="020F0502020204030204" pitchFamily="34" charset="0"/>
                <a:cs typeface="Times New Roman" panose="02020603050405020304" pitchFamily="18" charset="0"/>
              </a:rPr>
              <a:t>Rutin menyelenggarakan Rapat Umum Tingkat Kampung;</a:t>
            </a:r>
            <a:endParaRPr lang="id-ID"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kern="100">
                <a:effectLst/>
                <a:latin typeface="Aptos" panose="020B0004020202020204" pitchFamily="34" charset="0"/>
                <a:ea typeface="Calibri" panose="020F0502020204030204" pitchFamily="34" charset="0"/>
                <a:cs typeface="Times New Roman" panose="02020603050405020304" pitchFamily="18" charset="0"/>
              </a:rPr>
              <a:t>Melatih 125 orang kader penggerak dari 25 Kelurahan mengenai teknik audit sosial; Meningkatkan pemahaman mengenai advokasi anggaran dan kebijakan publik; meningkatkan pemahaman mengenai Gender dan Keadilan Perempuan; Melatih kemampuan mengelola </a:t>
            </a:r>
            <a:r>
              <a:rPr lang="id-ID" kern="100" err="1">
                <a:effectLst/>
                <a:latin typeface="Aptos" panose="020B0004020202020204" pitchFamily="34" charset="0"/>
                <a:ea typeface="Calibri" panose="020F0502020204030204" pitchFamily="34" charset="0"/>
                <a:cs typeface="Times New Roman" panose="02020603050405020304" pitchFamily="18" charset="0"/>
              </a:rPr>
              <a:t>Posko</a:t>
            </a:r>
            <a:r>
              <a:rPr lang="id-ID" kern="100">
                <a:effectLst/>
                <a:latin typeface="Aptos" panose="020B0004020202020204" pitchFamily="34" charset="0"/>
                <a:ea typeface="Calibri" panose="020F0502020204030204" pitchFamily="34" charset="0"/>
                <a:cs typeface="Times New Roman" panose="02020603050405020304" pitchFamily="18" charset="0"/>
              </a:rPr>
              <a:t> Pengaduan; </a:t>
            </a:r>
            <a:endParaRPr lang="id-ID"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kern="100">
                <a:effectLst/>
                <a:latin typeface="Aptos" panose="020B0004020202020204" pitchFamily="34" charset="0"/>
                <a:ea typeface="Calibri" panose="020F0502020204030204" pitchFamily="34" charset="0"/>
                <a:cs typeface="Times New Roman" panose="02020603050405020304" pitchFamily="18" charset="0"/>
              </a:rPr>
              <a:t>Meningkatkan pengetahuan dan kecakapan pengurus inti terkait tata kelola organisasi dan akuntabilitas;</a:t>
            </a:r>
            <a:endParaRPr lang="id-ID"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83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ampungan Konten 4" descr="Sebuah gambar berisi pakaian, orang, orang-orang, pria&#10;&#10;Deskripsi dibuat secara otomatis">
            <a:extLst>
              <a:ext uri="{FF2B5EF4-FFF2-40B4-BE49-F238E27FC236}">
                <a16:creationId xmlns:a16="http://schemas.microsoft.com/office/drawing/2014/main" id="{C4F9DBF6-DD96-3638-72F0-9795DE5FAAAB}"/>
              </a:ext>
            </a:extLst>
          </p:cNvPr>
          <p:cNvPicPr>
            <a:picLocks noChangeAspect="1"/>
          </p:cNvPicPr>
          <p:nvPr/>
        </p:nvPicPr>
        <p:blipFill>
          <a:blip r:embed="rId2">
            <a:extLst>
              <a:ext uri="{28A0092B-C50C-407E-A947-70E740481C1C}">
                <a14:useLocalDpi xmlns:a14="http://schemas.microsoft.com/office/drawing/2010/main" val="0"/>
              </a:ext>
            </a:extLst>
          </a:blip>
          <a:srcRect l="12900" r="20471" b="-1"/>
          <a:stretch/>
        </p:blipFill>
        <p:spPr>
          <a:xfrm>
            <a:off x="20" y="10"/>
            <a:ext cx="3728839" cy="4197358"/>
          </a:xfrm>
          <a:prstGeom prst="rect">
            <a:avLst/>
          </a:prstGeom>
        </p:spPr>
      </p:pic>
      <p:pic>
        <p:nvPicPr>
          <p:cNvPr id="13" name="Tampungan Konten 12" descr="Sebuah gambar berisi pakaian, orang, wanita, grup&#10;&#10;Deskripsi dibuat secara otomatis">
            <a:extLst>
              <a:ext uri="{FF2B5EF4-FFF2-40B4-BE49-F238E27FC236}">
                <a16:creationId xmlns:a16="http://schemas.microsoft.com/office/drawing/2014/main" id="{58E9515A-4315-BE37-9B6B-7968EB9ED1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204" r="21916" b="-2"/>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7" name="Tampungan Konten 6" descr="Sebuah gambar berisi pakaian, orang, dalam ruangan, meja&#10;&#10;Deskripsi dibuat secara otomatis">
            <a:extLst>
              <a:ext uri="{FF2B5EF4-FFF2-40B4-BE49-F238E27FC236}">
                <a16:creationId xmlns:a16="http://schemas.microsoft.com/office/drawing/2014/main" id="{3AA5C0C4-C039-E821-C6DB-C0FB23679C52}"/>
              </a:ext>
            </a:extLst>
          </p:cNvPr>
          <p:cNvPicPr>
            <a:picLocks noChangeAspect="1"/>
          </p:cNvPicPr>
          <p:nvPr/>
        </p:nvPicPr>
        <p:blipFill>
          <a:blip r:embed="rId4">
            <a:extLst>
              <a:ext uri="{28A0092B-C50C-407E-A947-70E740481C1C}">
                <a14:useLocalDpi xmlns:a14="http://schemas.microsoft.com/office/drawing/2010/main" val="0"/>
              </a:ext>
            </a:extLst>
          </a:blip>
          <a:srcRect l="11338" r="871" b="-1"/>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0" name="Tampungan Konten 9" descr="Sebuah gambar berisi pakaian, orang-orang, outdoor, grup&#10;&#10;Deskripsi dibuat secara otomatis">
            <a:extLst>
              <a:ext uri="{FF2B5EF4-FFF2-40B4-BE49-F238E27FC236}">
                <a16:creationId xmlns:a16="http://schemas.microsoft.com/office/drawing/2014/main" id="{CA55CC70-8FE0-95C8-5D15-126E0DA0B51F}"/>
              </a:ext>
            </a:extLst>
          </p:cNvPr>
          <p:cNvPicPr>
            <a:picLocks noChangeAspect="1"/>
          </p:cNvPicPr>
          <p:nvPr/>
        </p:nvPicPr>
        <p:blipFill>
          <a:blip r:embed="rId5">
            <a:extLst>
              <a:ext uri="{28A0092B-C50C-407E-A947-70E740481C1C}">
                <a14:useLocalDpi xmlns:a14="http://schemas.microsoft.com/office/drawing/2010/main" val="0"/>
              </a:ext>
            </a:extLst>
          </a:blip>
          <a:srcRect t="29964" b="20104"/>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Judul 1">
            <a:extLst>
              <a:ext uri="{FF2B5EF4-FFF2-40B4-BE49-F238E27FC236}">
                <a16:creationId xmlns:a16="http://schemas.microsoft.com/office/drawing/2014/main" id="{D884C4DB-81E6-0424-0CE4-BB1CEFD492B8}"/>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id-ID" kern="1200" dirty="0">
                <a:solidFill>
                  <a:schemeClr val="tx1"/>
                </a:solidFill>
                <a:latin typeface="+mj-lt"/>
                <a:ea typeface="+mj-ea"/>
                <a:cs typeface="+mj-cs"/>
              </a:rPr>
              <a:t>Konsolidasi Basis</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425548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id="{22132F21-AB9C-464A-2924-55EE3F0031F7}"/>
              </a:ext>
            </a:extLst>
          </p:cNvPr>
          <p:cNvSpPr>
            <a:spLocks noGrp="1"/>
          </p:cNvSpPr>
          <p:nvPr>
            <p:ph type="title"/>
          </p:nvPr>
        </p:nvSpPr>
        <p:spPr>
          <a:xfrm>
            <a:off x="838200" y="365125"/>
            <a:ext cx="10515600" cy="1325563"/>
          </a:xfrm>
        </p:spPr>
        <p:txBody>
          <a:bodyPr>
            <a:normAutofit/>
          </a:bodyPr>
          <a:lstStyle/>
          <a:p>
            <a:r>
              <a:rPr lang="id-ID" dirty="0"/>
              <a:t>Membangun Koalisi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746AEEF6-431C-7A2A-9DA7-70EBA02CA9D4}"/>
              </a:ext>
            </a:extLst>
          </p:cNvPr>
          <p:cNvSpPr>
            <a:spLocks noGrp="1"/>
          </p:cNvSpPr>
          <p:nvPr>
            <p:ph idx="1"/>
          </p:nvPr>
        </p:nvSpPr>
        <p:spPr>
          <a:xfrm>
            <a:off x="838200" y="1825625"/>
            <a:ext cx="10515600" cy="4351338"/>
          </a:xfrm>
        </p:spPr>
        <p:txBody>
          <a:bodyPr>
            <a:normAutofit/>
          </a:bodyPr>
          <a:lstStyle/>
          <a:p>
            <a:pPr marL="342900" lvl="0" indent="-342900">
              <a:buFont typeface="Symbol" panose="05050102010706020507" pitchFamily="18" charset="2"/>
              <a:buChar char=""/>
            </a:pPr>
            <a:r>
              <a:rPr lang="id-ID" kern="100">
                <a:effectLst/>
                <a:latin typeface="Aptos" panose="020B0004020202020204" pitchFamily="34" charset="0"/>
                <a:ea typeface="Calibri" panose="020F0502020204030204" pitchFamily="34" charset="0"/>
                <a:cs typeface="Times New Roman" panose="02020603050405020304" pitchFamily="18" charset="0"/>
              </a:rPr>
              <a:t>Koalisi Pemantau </a:t>
            </a:r>
            <a:r>
              <a:rPr lang="id-ID" kern="100" err="1">
                <a:effectLst/>
                <a:latin typeface="Aptos" panose="020B0004020202020204" pitchFamily="34" charset="0"/>
                <a:ea typeface="Calibri" panose="020F0502020204030204" pitchFamily="34" charset="0"/>
                <a:cs typeface="Times New Roman" panose="02020603050405020304" pitchFamily="18" charset="0"/>
              </a:rPr>
              <a:t>Bansos</a:t>
            </a:r>
            <a:r>
              <a:rPr lang="id-ID" kern="100">
                <a:effectLst/>
                <a:latin typeface="Aptos" panose="020B0004020202020204" pitchFamily="34" charset="0"/>
                <a:ea typeface="Calibri" panose="020F0502020204030204" pitchFamily="34" charset="0"/>
                <a:cs typeface="Times New Roman" panose="02020603050405020304" pitchFamily="18" charset="0"/>
              </a:rPr>
              <a:t> Jakarta terdiri dari SPRI, IBP, FITRA, Perkumpulan Inisiatif;</a:t>
            </a:r>
            <a:endParaRPr lang="id-ID"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Symbol" panose="05050102010706020507" pitchFamily="18" charset="2"/>
              <a:buChar char=""/>
            </a:pPr>
            <a:r>
              <a:rPr lang="id-ID" kern="100">
                <a:latin typeface="Calibri" panose="020F0502020204030204" pitchFamily="34" charset="0"/>
                <a:cs typeface="Times New Roman" panose="02020603050405020304" pitchFamily="18" charset="0"/>
              </a:rPr>
              <a:t>K</a:t>
            </a:r>
            <a:r>
              <a:rPr lang="sv-SE"/>
              <a:t>oalisi dikelola dan dikembangkan sejalan dengan upaya advokasi dan untuk mempercepat kerja advokasi.</a:t>
            </a:r>
            <a:endParaRPr lang="id-ID"/>
          </a:p>
          <a:p>
            <a:pPr marL="342900" lvl="0" indent="-342900">
              <a:spcAft>
                <a:spcPts val="800"/>
              </a:spcAft>
              <a:buFont typeface="Symbol" panose="05050102010706020507" pitchFamily="18" charset="2"/>
              <a:buChar char=""/>
            </a:pPr>
            <a:r>
              <a:rPr lang="id-ID" kern="100">
                <a:effectLst/>
                <a:latin typeface="Aptos" panose="020B0004020202020204" pitchFamily="34" charset="0"/>
                <a:ea typeface="Calibri" panose="020F0502020204030204" pitchFamily="34" charset="0"/>
                <a:cs typeface="Times New Roman" panose="02020603050405020304" pitchFamily="18" charset="0"/>
              </a:rPr>
              <a:t>Koalisi membantu melakukan penguatan Kapasitas; Melakukan Riset Kemampuan APBD Jakarta; dan Menyusun Instrumen Audit Sosial dan </a:t>
            </a:r>
            <a:r>
              <a:rPr lang="id-ID" kern="100" err="1">
                <a:effectLst/>
                <a:latin typeface="Aptos" panose="020B0004020202020204" pitchFamily="34" charset="0"/>
                <a:ea typeface="Calibri" panose="020F0502020204030204" pitchFamily="34" charset="0"/>
                <a:cs typeface="Times New Roman" panose="02020603050405020304" pitchFamily="18" charset="0"/>
              </a:rPr>
              <a:t>Monitoring</a:t>
            </a:r>
            <a:r>
              <a:rPr lang="id-ID" kern="100">
                <a:effectLst/>
                <a:latin typeface="Aptos" panose="020B0004020202020204" pitchFamily="34" charset="0"/>
                <a:ea typeface="Calibri" panose="020F0502020204030204" pitchFamily="34" charset="0"/>
                <a:cs typeface="Times New Roman" panose="02020603050405020304" pitchFamily="18" charset="0"/>
              </a:rPr>
              <a:t> </a:t>
            </a:r>
            <a:r>
              <a:rPr lang="id-ID" kern="100" err="1">
                <a:effectLst/>
                <a:latin typeface="Aptos" panose="020B0004020202020204" pitchFamily="34" charset="0"/>
                <a:ea typeface="Calibri" panose="020F0502020204030204" pitchFamily="34" charset="0"/>
                <a:cs typeface="Times New Roman" panose="02020603050405020304" pitchFamily="18" charset="0"/>
              </a:rPr>
              <a:t>Bansos</a:t>
            </a:r>
            <a:r>
              <a:rPr lang="id-ID" kern="100">
                <a:effectLst/>
                <a:latin typeface="Aptos" panose="020B0004020202020204" pitchFamily="34" charset="0"/>
                <a:ea typeface="Calibri" panose="020F0502020204030204" pitchFamily="34" charset="0"/>
                <a:cs typeface="Times New Roman" panose="02020603050405020304" pitchFamily="18" charset="0"/>
              </a:rPr>
              <a:t> </a:t>
            </a:r>
            <a:r>
              <a:rPr lang="id-ID" kern="100" err="1">
                <a:effectLst/>
                <a:latin typeface="Aptos" panose="020B0004020202020204" pitchFamily="34" charset="0"/>
                <a:ea typeface="Calibri" panose="020F0502020204030204" pitchFamily="34" charset="0"/>
                <a:cs typeface="Times New Roman" panose="02020603050405020304" pitchFamily="18" charset="0"/>
              </a:rPr>
              <a:t>Covid</a:t>
            </a:r>
            <a:r>
              <a:rPr lang="id-ID" kern="100">
                <a:effectLst/>
                <a:latin typeface="Aptos" panose="020B0004020202020204" pitchFamily="34" charset="0"/>
                <a:ea typeface="Calibri" panose="020F0502020204030204" pitchFamily="34" charset="0"/>
                <a:cs typeface="Times New Roman" panose="02020603050405020304" pitchFamily="18" charset="0"/>
              </a:rPr>
              <a:t>;</a:t>
            </a:r>
            <a:endParaRPr lang="id-ID"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6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AD224C15-6D6C-387C-6EEC-56C43AD6DFE9}"/>
              </a:ext>
            </a:extLst>
          </p:cNvPr>
          <p:cNvSpPr>
            <a:spLocks noGrp="1"/>
          </p:cNvSpPr>
          <p:nvPr>
            <p:ph type="title"/>
          </p:nvPr>
        </p:nvSpPr>
        <p:spPr>
          <a:xfrm>
            <a:off x="838200" y="365125"/>
            <a:ext cx="5558489" cy="1325563"/>
          </a:xfrm>
        </p:spPr>
        <p:txBody>
          <a:bodyPr>
            <a:normAutofit/>
          </a:bodyPr>
          <a:lstStyle/>
          <a:p>
            <a:r>
              <a:rPr lang="id-ID" dirty="0"/>
              <a:t>Kampanye dan </a:t>
            </a:r>
            <a:r>
              <a:rPr lang="id-ID" dirty="0" err="1"/>
              <a:t>Advoksi</a:t>
            </a:r>
            <a:endParaRPr lang="id-ID"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id="{C0F5C962-3DEC-469E-D88F-953C5970C4CA}"/>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id-ID" sz="1800" b="1" kern="100">
                <a:effectLst/>
                <a:latin typeface="Aptos" panose="020B0004020202020204" pitchFamily="34" charset="0"/>
                <a:ea typeface="Calibri" panose="020F0502020204030204" pitchFamily="34" charset="0"/>
                <a:cs typeface="Times New Roman" panose="02020603050405020304" pitchFamily="18" charset="0"/>
              </a:rPr>
              <a:t>Dalam Hal melakukan Kampanye kami melakukan :</a:t>
            </a:r>
            <a:endParaRPr lang="id-ID" sz="1800" b="1"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Rembuk Kampung;</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Seminar dan atau Diskusi Publik menghadirkan Pemangku Kebijakan;</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Memproduksi Poster dan atau Spanduk;</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id-ID" sz="1800" b="1" kern="100">
                <a:effectLst/>
                <a:latin typeface="Aptos" panose="020B0004020202020204" pitchFamily="34" charset="0"/>
                <a:ea typeface="Calibri" panose="020F0502020204030204" pitchFamily="34" charset="0"/>
                <a:cs typeface="Times New Roman" panose="02020603050405020304" pitchFamily="18" charset="0"/>
              </a:rPr>
              <a:t>Dalam Hal Advokasi kami melakukan :</a:t>
            </a:r>
            <a:endParaRPr lang="id-ID" sz="1800" b="1"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Audiensi (DPRD, Gubernur, Wakil Gubernur, Dinas Sosial, dan BAPPEDA)</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Aksi Massa; </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Produksi Konsep </a:t>
            </a:r>
            <a:r>
              <a:rPr lang="id-ID" sz="1800" kern="100" err="1">
                <a:effectLst/>
                <a:latin typeface="Aptos" panose="020B0004020202020204" pitchFamily="34" charset="0"/>
                <a:ea typeface="Calibri" panose="020F0502020204030204" pitchFamily="34" charset="0"/>
                <a:cs typeface="Times New Roman" panose="02020603050405020304" pitchFamily="18" charset="0"/>
              </a:rPr>
              <a:t>Note</a:t>
            </a:r>
            <a:r>
              <a:rPr lang="id-ID" sz="1800" kern="100">
                <a:effectLst/>
                <a:latin typeface="Aptos" panose="020B0004020202020204" pitchFamily="34" charset="0"/>
                <a:ea typeface="Calibri" panose="020F0502020204030204" pitchFamily="34" charset="0"/>
                <a:cs typeface="Times New Roman" panose="02020603050405020304" pitchFamily="18" charset="0"/>
              </a:rPr>
              <a:t>;</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d-ID" sz="18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79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3BFDC2A9-CBAE-EFE1-36AA-6352C2870D30}"/>
              </a:ext>
            </a:extLst>
          </p:cNvPr>
          <p:cNvSpPr>
            <a:spLocks noGrp="1"/>
          </p:cNvSpPr>
          <p:nvPr>
            <p:ph type="title"/>
          </p:nvPr>
        </p:nvSpPr>
        <p:spPr>
          <a:xfrm>
            <a:off x="838200" y="365125"/>
            <a:ext cx="5558489" cy="1325563"/>
          </a:xfrm>
        </p:spPr>
        <p:txBody>
          <a:bodyPr>
            <a:normAutofit/>
          </a:bodyPr>
          <a:lstStyle/>
          <a:p>
            <a:pPr>
              <a:spcAft>
                <a:spcPts val="800"/>
              </a:spcAft>
            </a:pPr>
            <a:r>
              <a:rPr lang="id-ID" b="1" kern="100">
                <a:effectLst/>
                <a:latin typeface="Aptos" panose="020B0004020202020204" pitchFamily="34" charset="0"/>
                <a:ea typeface="Calibri" panose="020F0502020204030204" pitchFamily="34" charset="0"/>
                <a:cs typeface="Times New Roman" panose="02020603050405020304" pitchFamily="18" charset="0"/>
              </a:rPr>
              <a:t>TANTANGAN INTERNAL</a:t>
            </a:r>
            <a:endParaRPr lang="id-ID"/>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id="{6E5E8ED1-D35F-6304-44BD-AB778C3BA192}"/>
              </a:ext>
            </a:extLst>
          </p:cNvPr>
          <p:cNvSpPr>
            <a:spLocks noGrp="1"/>
          </p:cNvSpPr>
          <p:nvPr>
            <p:ph idx="1"/>
          </p:nvPr>
        </p:nvSpPr>
        <p:spPr>
          <a:xfrm>
            <a:off x="838200" y="1825625"/>
            <a:ext cx="5558489" cy="4351338"/>
          </a:xfrm>
        </p:spPr>
        <p:txBody>
          <a:bodyPr>
            <a:normAutofit/>
          </a:bodyPr>
          <a:lstStyle/>
          <a:p>
            <a:pPr marL="342900" lvl="0" indent="-342900">
              <a:buFont typeface="+mj-lt"/>
              <a:buAutoNum type="arabicPeriod"/>
            </a:pPr>
            <a:r>
              <a:rPr lang="id-ID" sz="2600" kern="100">
                <a:effectLst/>
                <a:latin typeface="Aptos" panose="020B0004020202020204" pitchFamily="34" charset="0"/>
                <a:ea typeface="Calibri" panose="020F0502020204030204" pitchFamily="34" charset="0"/>
                <a:cs typeface="Times New Roman" panose="02020603050405020304" pitchFamily="18" charset="0"/>
              </a:rPr>
              <a:t>Saat awal Pandemi (pembatasan) membuat banyak penggerak sulit diajak menjalankan kegiatan. Mereka khawatir dengan situasi. </a:t>
            </a:r>
            <a:endParaRPr lang="id-ID" sz="2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2600" kern="100">
                <a:effectLst/>
                <a:latin typeface="Aptos" panose="020B0004020202020204" pitchFamily="34" charset="0"/>
                <a:ea typeface="Calibri" panose="020F0502020204030204" pitchFamily="34" charset="0"/>
                <a:cs typeface="Times New Roman" panose="02020603050405020304" pitchFamily="18" charset="0"/>
              </a:rPr>
              <a:t>Kegiatan Online memiliki keterbatasan (Informasi yang diserap tidak sepenuhnya sesuai);</a:t>
            </a:r>
            <a:endParaRPr lang="id-ID" sz="2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id-ID" sz="2600" kern="100">
                <a:effectLst/>
                <a:latin typeface="Aptos" panose="020B0004020202020204" pitchFamily="34" charset="0"/>
                <a:ea typeface="Calibri" panose="020F0502020204030204" pitchFamily="34" charset="0"/>
                <a:cs typeface="Times New Roman" panose="02020603050405020304" pitchFamily="18" charset="0"/>
              </a:rPr>
              <a:t>Pembatasan berkumpul menyebabkan kesulitan untuk menjangkau anggota secara luas; </a:t>
            </a:r>
            <a:endParaRPr lang="id-ID" sz="2600" kern="100">
              <a:effectLst/>
              <a:latin typeface="Calibri" panose="020F0502020204030204" pitchFamily="34" charset="0"/>
              <a:ea typeface="Calibri" panose="020F0502020204030204" pitchFamily="34" charset="0"/>
              <a:cs typeface="Times New Roman" panose="02020603050405020304" pitchFamily="18" charset="0"/>
            </a:endParaRPr>
          </a:p>
          <a:p>
            <a:endParaRPr lang="id-ID" sz="26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41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ACDBA7BD-0F6D-B961-6CA2-811C6FB015E5}"/>
              </a:ext>
            </a:extLst>
          </p:cNvPr>
          <p:cNvSpPr>
            <a:spLocks noGrp="1"/>
          </p:cNvSpPr>
          <p:nvPr>
            <p:ph type="title"/>
          </p:nvPr>
        </p:nvSpPr>
        <p:spPr>
          <a:xfrm>
            <a:off x="838200" y="365125"/>
            <a:ext cx="5558489" cy="1325563"/>
          </a:xfrm>
        </p:spPr>
        <p:txBody>
          <a:bodyPr>
            <a:normAutofit/>
          </a:bodyPr>
          <a:lstStyle/>
          <a:p>
            <a:r>
              <a:rPr lang="id-ID" dirty="0"/>
              <a:t>TANTANGAN EKTERNAL</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id="{174EA650-6387-1047-3964-0DBAD2ADA4F7}"/>
              </a:ext>
            </a:extLst>
          </p:cNvPr>
          <p:cNvSpPr>
            <a:spLocks noGrp="1"/>
          </p:cNvSpPr>
          <p:nvPr>
            <p:ph idx="1"/>
          </p:nvPr>
        </p:nvSpPr>
        <p:spPr>
          <a:xfrm>
            <a:off x="838200" y="1825625"/>
            <a:ext cx="5558489" cy="4351338"/>
          </a:xfrm>
        </p:spPr>
        <p:txBody>
          <a:bodyPr>
            <a:normAutofit/>
          </a:bodyPr>
          <a:lstStyle/>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Gubernur dan DPRD Jakarta tidak tertarik dengan usulan Penerapan PKH Lokal yang kami ajukan. Hal ini mungkin karena kampanye dan tekanan yang dilakukan belum optimal.</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Kerja advokasi yang terfokus pada upaya mendapat perhatian dari Wakil Gubernur, Dinas Sosial, </a:t>
            </a:r>
            <a:r>
              <a:rPr lang="id-ID" sz="1800" kern="100" err="1">
                <a:effectLst/>
                <a:latin typeface="Aptos" panose="020B0004020202020204" pitchFamily="34" charset="0"/>
                <a:ea typeface="Calibri" panose="020F0502020204030204" pitchFamily="34" charset="0"/>
                <a:cs typeface="Times New Roman" panose="02020603050405020304" pitchFamily="18" charset="0"/>
              </a:rPr>
              <a:t>Bapeda</a:t>
            </a:r>
            <a:r>
              <a:rPr lang="id-ID" sz="1800" kern="100">
                <a:effectLst/>
                <a:latin typeface="Aptos" panose="020B0004020202020204" pitchFamily="34" charset="0"/>
                <a:ea typeface="Calibri" panose="020F0502020204030204" pitchFamily="34" charset="0"/>
                <a:cs typeface="Times New Roman" panose="02020603050405020304" pitchFamily="18" charset="0"/>
              </a:rPr>
              <a:t> Jakarta, menyebabkan luput untuk memanfaatkan Ruang Perencanaan Penganggaran.</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Hanya Dinas Sosial dan Bappeda yang tertarik </a:t>
            </a:r>
            <a:r>
              <a:rPr lang="id-ID" sz="1800" kern="100" err="1">
                <a:effectLst/>
                <a:latin typeface="Aptos" panose="020B0004020202020204" pitchFamily="34" charset="0"/>
                <a:ea typeface="Calibri" panose="020F0502020204030204" pitchFamily="34" charset="0"/>
                <a:cs typeface="Times New Roman" panose="02020603050405020304" pitchFamily="18" charset="0"/>
              </a:rPr>
              <a:t>merespon</a:t>
            </a:r>
            <a:r>
              <a:rPr lang="id-ID" sz="1800" kern="100">
                <a:effectLst/>
                <a:latin typeface="Aptos" panose="020B0004020202020204" pitchFamily="34" charset="0"/>
                <a:ea typeface="Calibri" panose="020F0502020204030204" pitchFamily="34" charset="0"/>
                <a:cs typeface="Times New Roman" panose="02020603050405020304" pitchFamily="18" charset="0"/>
              </a:rPr>
              <a:t> usulan penerapan PKH Lokal yang kami ajukan. Belakangan Wakil Ketua DPRD dan Ketua Komisi E tertarik untuk membahas usulan PKH Lokal dalam rapat. </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d-ID" sz="18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76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511914F-C8A0-7A68-5E2C-A651A988D3EB}"/>
              </a:ext>
            </a:extLst>
          </p:cNvPr>
          <p:cNvSpPr>
            <a:spLocks noGrp="1"/>
          </p:cNvSpPr>
          <p:nvPr>
            <p:ph type="title"/>
          </p:nvPr>
        </p:nvSpPr>
        <p:spPr/>
        <p:txBody>
          <a:bodyPr/>
          <a:lstStyle/>
          <a:p>
            <a:r>
              <a:rPr lang="id-ID" dirty="0"/>
              <a:t>HASIL (CAPAIAN)</a:t>
            </a:r>
          </a:p>
        </p:txBody>
      </p:sp>
      <p:sp>
        <p:nvSpPr>
          <p:cNvPr id="3" name="Tampungan Konten 2">
            <a:extLst>
              <a:ext uri="{FF2B5EF4-FFF2-40B4-BE49-F238E27FC236}">
                <a16:creationId xmlns:a16="http://schemas.microsoft.com/office/drawing/2014/main" id="{BFB1EBC7-0652-C8BC-C0AF-9308E17D490E}"/>
              </a:ext>
            </a:extLst>
          </p:cNvPr>
          <p:cNvSpPr>
            <a:spLocks noGrp="1"/>
          </p:cNvSpPr>
          <p:nvPr>
            <p:ph idx="1"/>
          </p:nvPr>
        </p:nvSpPr>
        <p:spPr/>
        <p:txBody>
          <a:bodyPr/>
          <a:lstStyle/>
          <a:p>
            <a:pPr marL="0" indent="0">
              <a:buNone/>
            </a:pPr>
            <a:r>
              <a:rPr lang="id-ID" b="1" dirty="0"/>
              <a:t>Kelembagaan SPRI</a:t>
            </a:r>
          </a:p>
          <a:p>
            <a:pPr marL="0" indent="0">
              <a:buNone/>
            </a:pPr>
            <a:r>
              <a:rPr lang="en-US" sz="2600" dirty="0" err="1">
                <a:ea typeface="Montserrat SemiBold"/>
                <a:cs typeface="Montserrat SemiBold"/>
                <a:sym typeface="Montserrat SemiBold"/>
              </a:rPr>
              <a:t>Mobilisasi</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Sumber</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daya</a:t>
            </a:r>
            <a:r>
              <a:rPr lang="en-US" sz="2600" dirty="0">
                <a:ea typeface="Montserrat SemiBold"/>
                <a:cs typeface="Montserrat SemiBold"/>
                <a:sym typeface="Montserrat SemiBold"/>
              </a:rPr>
              <a:t> internal </a:t>
            </a:r>
            <a:r>
              <a:rPr lang="en-US" sz="2600" dirty="0" err="1">
                <a:ea typeface="Montserrat SemiBold"/>
                <a:cs typeface="Montserrat SemiBold"/>
                <a:sym typeface="Montserrat SemiBold"/>
              </a:rPr>
              <a:t>mengalami</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peningkatan</a:t>
            </a:r>
            <a:r>
              <a:rPr lang="en-US" sz="2600" dirty="0">
                <a:ea typeface="Montserrat SemiBold"/>
                <a:cs typeface="Montserrat SemiBold"/>
                <a:sym typeface="Montserrat SemiBold"/>
              </a:rPr>
              <a:t>. </a:t>
            </a:r>
          </a:p>
          <a:p>
            <a:pPr marL="0" indent="0">
              <a:buNone/>
            </a:pPr>
            <a:r>
              <a:rPr lang="en-US" sz="2600" dirty="0" err="1">
                <a:ea typeface="Montserrat SemiBold"/>
                <a:cs typeface="Montserrat SemiBold"/>
                <a:sym typeface="Montserrat SemiBold"/>
              </a:rPr>
              <a:t>Meningkatnya</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kapasitas</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teknis</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organisasi</a:t>
            </a:r>
            <a:r>
              <a:rPr lang="id-ID" sz="2600" dirty="0">
                <a:ea typeface="Montserrat SemiBold"/>
                <a:cs typeface="Montserrat SemiBold"/>
                <a:sym typeface="Montserrat SemiBold"/>
              </a:rPr>
              <a:t> &amp; kemampuan kritis.</a:t>
            </a:r>
            <a:endParaRPr lang="id-ID" sz="2600" b="1" dirty="0"/>
          </a:p>
          <a:p>
            <a:pPr marL="0" indent="0">
              <a:buNone/>
            </a:pPr>
            <a:r>
              <a:rPr lang="id-ID" b="1" dirty="0"/>
              <a:t>Perbaikan Layanan </a:t>
            </a:r>
          </a:p>
          <a:p>
            <a:pPr marL="0" indent="0">
              <a:buNone/>
            </a:pPr>
            <a:r>
              <a:rPr lang="en-US" i="1" u="none" strike="noStrike" dirty="0" err="1">
                <a:ea typeface="Montserrat SemiBold"/>
                <a:cs typeface="Montserrat SemiBold"/>
                <a:sym typeface="Montserrat SemiBold"/>
              </a:rPr>
              <a:t>Perbaikan</a:t>
            </a:r>
            <a:r>
              <a:rPr lang="en-US" i="1" u="none" strike="noStrike" dirty="0">
                <a:ea typeface="Montserrat SemiBold"/>
                <a:cs typeface="Montserrat SemiBold"/>
                <a:sym typeface="Montserrat SemiBold"/>
              </a:rPr>
              <a:t> proses </a:t>
            </a:r>
            <a:r>
              <a:rPr lang="en-US" i="1" u="none" strike="noStrike" dirty="0" err="1">
                <a:ea typeface="Montserrat SemiBold"/>
                <a:cs typeface="Montserrat SemiBold"/>
                <a:sym typeface="Montserrat SemiBold"/>
              </a:rPr>
              <a:t>layanan</a:t>
            </a:r>
            <a:r>
              <a:rPr lang="en-US" i="1" u="none" strike="noStrike" dirty="0">
                <a:ea typeface="Montserrat SemiBold"/>
                <a:cs typeface="Montserrat SemiBold"/>
                <a:sym typeface="Montserrat SemiBold"/>
              </a:rPr>
              <a:t> (data, </a:t>
            </a:r>
            <a:r>
              <a:rPr lang="en-US" i="1" u="none" strike="noStrike" dirty="0" err="1">
                <a:ea typeface="Montserrat SemiBold"/>
                <a:cs typeface="Montserrat SemiBold"/>
                <a:sym typeface="Montserrat SemiBold"/>
              </a:rPr>
              <a:t>aduan</a:t>
            </a:r>
            <a:r>
              <a:rPr lang="en-US" i="1" u="none" strike="noStrike" dirty="0">
                <a:ea typeface="Montserrat SemiBold"/>
                <a:cs typeface="Montserrat SemiBold"/>
                <a:sym typeface="Montserrat SemiBold"/>
              </a:rPr>
              <a:t>, </a:t>
            </a:r>
            <a:r>
              <a:rPr lang="en-US" i="1" u="none" strike="noStrike" dirty="0" err="1">
                <a:ea typeface="Montserrat SemiBold"/>
                <a:cs typeface="Montserrat SemiBold"/>
                <a:sym typeface="Montserrat SemiBold"/>
              </a:rPr>
              <a:t>respon</a:t>
            </a:r>
            <a:r>
              <a:rPr lang="en-US" i="1" u="none" strike="noStrike" dirty="0">
                <a:ea typeface="Montserrat SemiBold"/>
                <a:cs typeface="Montserrat SemiBold"/>
                <a:sym typeface="Montserrat SemiBold"/>
              </a:rPr>
              <a:t>, </a:t>
            </a:r>
            <a:r>
              <a:rPr lang="en-US" i="1" u="none" strike="noStrike" dirty="0" err="1">
                <a:ea typeface="Montserrat SemiBold"/>
                <a:cs typeface="Montserrat SemiBold"/>
                <a:sym typeface="Montserrat SemiBold"/>
              </a:rPr>
              <a:t>partisipasi</a:t>
            </a:r>
            <a:r>
              <a:rPr lang="en-US" i="1" u="none" strike="noStrike" dirty="0">
                <a:ea typeface="Montserrat SemiBold"/>
                <a:cs typeface="Montserrat SemiBold"/>
                <a:sym typeface="Montserrat SemiBold"/>
              </a:rPr>
              <a:t>, </a:t>
            </a:r>
            <a:r>
              <a:rPr lang="en-US" i="1" u="none" strike="noStrike" dirty="0" err="1">
                <a:ea typeface="Montserrat SemiBold"/>
                <a:cs typeface="Montserrat SemiBold"/>
                <a:sym typeface="Montserrat SemiBold"/>
              </a:rPr>
              <a:t>pendaftaran</a:t>
            </a:r>
            <a:r>
              <a:rPr lang="en-US" i="1" u="none" strike="noStrike" dirty="0">
                <a:ea typeface="Montserrat SemiBold"/>
                <a:cs typeface="Montserrat SemiBold"/>
                <a:sym typeface="Montserrat SemiBold"/>
              </a:rPr>
              <a:t>)</a:t>
            </a:r>
            <a:r>
              <a:rPr lang="id-ID" i="1" u="none" strike="noStrike" dirty="0">
                <a:ea typeface="Montserrat SemiBold"/>
                <a:cs typeface="Montserrat SemiBold"/>
                <a:sym typeface="Montserrat SemiBold"/>
              </a:rPr>
              <a:t>.</a:t>
            </a:r>
            <a:endParaRPr lang="en-US" i="1" u="none" strike="noStrike" dirty="0">
              <a:ea typeface="Montserrat SemiBold"/>
              <a:cs typeface="Montserrat SemiBold"/>
              <a:sym typeface="Montserrat SemiBold"/>
            </a:endParaRPr>
          </a:p>
          <a:p>
            <a:pPr marL="0" indent="0">
              <a:buNone/>
            </a:pPr>
            <a:r>
              <a:rPr lang="id-ID" b="1" dirty="0"/>
              <a:t>Kebijakan dan Anggaran</a:t>
            </a:r>
          </a:p>
          <a:p>
            <a:pPr marL="0" indent="0">
              <a:buNone/>
            </a:pPr>
            <a:r>
              <a:rPr lang="en-US" sz="2600" dirty="0" err="1">
                <a:ea typeface="Montserrat SemiBold"/>
                <a:cs typeface="Montserrat SemiBold"/>
                <a:sym typeface="Montserrat SemiBold"/>
              </a:rPr>
              <a:t>Meningkatnya</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Alokasi</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Anggaran</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untuk</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Perbaikan</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Pendataan</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Penerima</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Bantuan</a:t>
            </a:r>
            <a:r>
              <a:rPr lang="en-US" sz="2600" dirty="0">
                <a:ea typeface="Montserrat SemiBold"/>
                <a:cs typeface="Montserrat SemiBold"/>
                <a:sym typeface="Montserrat SemiBold"/>
              </a:rPr>
              <a:t> </a:t>
            </a:r>
            <a:r>
              <a:rPr lang="en-US" sz="2600" dirty="0" err="1">
                <a:ea typeface="Montserrat SemiBold"/>
                <a:cs typeface="Montserrat SemiBold"/>
                <a:sym typeface="Montserrat SemiBold"/>
              </a:rPr>
              <a:t>Sosial</a:t>
            </a:r>
            <a:r>
              <a:rPr lang="en-US" sz="2600" dirty="0">
                <a:ea typeface="Montserrat SemiBold"/>
                <a:cs typeface="Montserrat SemiBold"/>
                <a:sym typeface="Montserrat SemiBold"/>
              </a:rPr>
              <a:t>.</a:t>
            </a:r>
          </a:p>
          <a:p>
            <a:pPr marL="0" indent="0">
              <a:buNone/>
            </a:pPr>
            <a:endParaRPr lang="id-ID" b="1" dirty="0"/>
          </a:p>
        </p:txBody>
      </p:sp>
    </p:spTree>
    <p:extLst>
      <p:ext uri="{BB962C8B-B14F-4D97-AF65-F5344CB8AC3E}">
        <p14:creationId xmlns:p14="http://schemas.microsoft.com/office/powerpoint/2010/main" val="398087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1A90FCF7-CC0F-D6CC-C64B-2CBE020DCAAD}"/>
              </a:ext>
            </a:extLst>
          </p:cNvPr>
          <p:cNvSpPr>
            <a:spLocks noGrp="1"/>
          </p:cNvSpPr>
          <p:nvPr>
            <p:ph type="title"/>
          </p:nvPr>
        </p:nvSpPr>
        <p:spPr>
          <a:xfrm>
            <a:off x="1371599" y="294538"/>
            <a:ext cx="9895951" cy="1033669"/>
          </a:xfrm>
        </p:spPr>
        <p:txBody>
          <a:bodyPr>
            <a:normAutofit/>
          </a:bodyPr>
          <a:lstStyle/>
          <a:p>
            <a:r>
              <a:rPr lang="id-ID" sz="4000" b="1" kern="10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PROFIL SPRI</a:t>
            </a:r>
            <a:endParaRPr lang="id-ID" sz="4000">
              <a:solidFill>
                <a:srgbClr val="FFFFFF"/>
              </a:solidFill>
            </a:endParaRPr>
          </a:p>
        </p:txBody>
      </p:sp>
      <p:sp>
        <p:nvSpPr>
          <p:cNvPr id="3" name="Tampungan Konten 2">
            <a:extLst>
              <a:ext uri="{FF2B5EF4-FFF2-40B4-BE49-F238E27FC236}">
                <a16:creationId xmlns:a16="http://schemas.microsoft.com/office/drawing/2014/main" id="{3CEEC512-F975-60F8-A1A8-93F30B1FC43E}"/>
              </a:ext>
            </a:extLst>
          </p:cNvPr>
          <p:cNvSpPr>
            <a:spLocks noGrp="1"/>
          </p:cNvSpPr>
          <p:nvPr>
            <p:ph idx="1"/>
          </p:nvPr>
        </p:nvSpPr>
        <p:spPr>
          <a:xfrm>
            <a:off x="1371599" y="2318197"/>
            <a:ext cx="9724031" cy="3683358"/>
          </a:xfrm>
        </p:spPr>
        <p:txBody>
          <a:bodyPr anchor="ctr">
            <a:normAutofit/>
          </a:bodyPr>
          <a:lstStyle/>
          <a:p>
            <a:pPr marL="342900" lvl="0" indent="-342900">
              <a:spcAft>
                <a:spcPts val="800"/>
              </a:spcAft>
              <a:buFont typeface="Symbol" panose="05050102010706020507" pitchFamily="18" charset="2"/>
              <a:buChar char=""/>
            </a:pPr>
            <a:r>
              <a:rPr lang="id-ID" sz="1600" kern="100">
                <a:effectLst/>
                <a:latin typeface="Aptos" panose="020B0004020202020204" pitchFamily="34" charset="0"/>
                <a:ea typeface="Calibri" panose="020F0502020204030204" pitchFamily="34" charset="0"/>
                <a:cs typeface="Times New Roman" panose="02020603050405020304" pitchFamily="18" charset="0"/>
              </a:rPr>
              <a:t>SPRI didirikan tahun 2004 dengan mengorganisir Keluarga Korban Penggusuran.  Tahun 2024 telah terdaftar di Kemkumham dengan nama Serikat Nasional Rakyat Indonesia (SNRI). Bekerja di 6 Provinsi dan 14 Kota/Kabupaten di Indonesia (Lampung, Banten, Jakarta, Jawa Barat, Jawa Tengah dan NTT).</a:t>
            </a:r>
            <a:endParaRPr lang="id-ID"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600" kern="100">
                <a:effectLst/>
                <a:latin typeface="Aptos" panose="020B0004020202020204" pitchFamily="34" charset="0"/>
                <a:ea typeface="Calibri" panose="020F0502020204030204" pitchFamily="34" charset="0"/>
                <a:cs typeface="Times New Roman" panose="02020603050405020304" pitchFamily="18" charset="0"/>
              </a:rPr>
              <a:t>Total anggota 20.000 orang Miskin (3000 di Jakarta). Mayoritas anggota dan pengurus adalah Perempuan dari keluarga miskin perkotaan dan pedesaan. </a:t>
            </a:r>
            <a:endParaRPr lang="id-ID"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600" kern="100">
                <a:effectLst/>
                <a:latin typeface="Aptos" panose="020B0004020202020204" pitchFamily="34" charset="0"/>
                <a:ea typeface="Calibri" panose="020F0502020204030204" pitchFamily="34" charset="0"/>
                <a:cs typeface="Times New Roman" panose="02020603050405020304" pitchFamily="18" charset="0"/>
              </a:rPr>
              <a:t>Tahun 2004 aktif melakukan advokasi warga terdampak Penggusuran dan Layanan Kesehatan di Rumah Sakit ("Geruduk Rumah Sakit").  Tahun 2008, bekerjasama dengan Kementerian Kesehatan RI menggelar Kegiatan Posko Perbaikan Gizi Rakyat Miskin di 16 Kelurahan di Jakarta. </a:t>
            </a:r>
            <a:endParaRPr lang="id-ID"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600" kern="100">
                <a:effectLst/>
                <a:latin typeface="Aptos" panose="020B0004020202020204" pitchFamily="34" charset="0"/>
                <a:ea typeface="Calibri" panose="020F0502020204030204" pitchFamily="34" charset="0"/>
                <a:cs typeface="Times New Roman" panose="02020603050405020304" pitchFamily="18" charset="0"/>
              </a:rPr>
              <a:t>Tahun 2011, bekerjasama dengan Pemda Jakarta melayani pembuatan Akte Kelahiran dan Pendistribusian Kartu Jaminan Pemeliharaan Kesehatan Kelurga Miskin- JPK GAKIN. Tahun 2012, mengadvokasi 30 pedagang kaki lima mendapatkan Lapak Berjualan di dalam Mall Emporium Jakarta Utara.</a:t>
            </a:r>
            <a:endParaRPr lang="id-ID" sz="16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d-ID" sz="1600"/>
          </a:p>
        </p:txBody>
      </p:sp>
    </p:spTree>
    <p:extLst>
      <p:ext uri="{BB962C8B-B14F-4D97-AF65-F5344CB8AC3E}">
        <p14:creationId xmlns:p14="http://schemas.microsoft.com/office/powerpoint/2010/main" val="68933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id="{FE04A0E1-71AE-AE8C-2107-FA53AA7F0A7B}"/>
              </a:ext>
            </a:extLst>
          </p:cNvPr>
          <p:cNvSpPr>
            <a:spLocks noGrp="1"/>
          </p:cNvSpPr>
          <p:nvPr>
            <p:ph type="title"/>
          </p:nvPr>
        </p:nvSpPr>
        <p:spPr>
          <a:xfrm>
            <a:off x="1371597" y="348865"/>
            <a:ext cx="10044023" cy="877729"/>
          </a:xfrm>
        </p:spPr>
        <p:txBody>
          <a:bodyPr anchor="ctr">
            <a:normAutofit/>
          </a:bodyPr>
          <a:lstStyle/>
          <a:p>
            <a:r>
              <a:rPr lang="id-ID" sz="4000" b="1">
                <a:solidFill>
                  <a:srgbClr val="FFFFFF"/>
                </a:solidFill>
              </a:rPr>
              <a:t>MASALAH YANG DIHADAPI</a:t>
            </a:r>
          </a:p>
        </p:txBody>
      </p:sp>
      <p:graphicFrame>
        <p:nvGraphicFramePr>
          <p:cNvPr id="5" name="Tampungan Konten 2">
            <a:extLst>
              <a:ext uri="{FF2B5EF4-FFF2-40B4-BE49-F238E27FC236}">
                <a16:creationId xmlns:a16="http://schemas.microsoft.com/office/drawing/2014/main" id="{7C935D74-0E13-13F7-2294-A645112FA1C8}"/>
              </a:ext>
            </a:extLst>
          </p:cNvPr>
          <p:cNvGraphicFramePr>
            <a:graphicFrameLocks noGrp="1"/>
          </p:cNvGraphicFramePr>
          <p:nvPr>
            <p:ph idx="1"/>
            <p:extLst>
              <p:ext uri="{D42A27DB-BD31-4B8C-83A1-F6EECF244321}">
                <p14:modId xmlns:p14="http://schemas.microsoft.com/office/powerpoint/2010/main" val="291489619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32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id="{07E00496-D97B-E37D-9620-379E99F740A1}"/>
              </a:ext>
            </a:extLst>
          </p:cNvPr>
          <p:cNvSpPr>
            <a:spLocks noGrp="1"/>
          </p:cNvSpPr>
          <p:nvPr>
            <p:ph type="title"/>
          </p:nvPr>
        </p:nvSpPr>
        <p:spPr>
          <a:xfrm>
            <a:off x="1371597" y="348865"/>
            <a:ext cx="10044023" cy="877729"/>
          </a:xfrm>
        </p:spPr>
        <p:txBody>
          <a:bodyPr anchor="ctr">
            <a:normAutofit/>
          </a:bodyPr>
          <a:lstStyle/>
          <a:p>
            <a:r>
              <a:rPr lang="id-ID" sz="4000" b="1" kern="10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Temuan Audit Sosial </a:t>
            </a:r>
            <a:endParaRPr lang="id-ID" sz="4000">
              <a:solidFill>
                <a:srgbClr val="FFFFFF"/>
              </a:solidFill>
            </a:endParaRPr>
          </a:p>
        </p:txBody>
      </p:sp>
      <p:graphicFrame>
        <p:nvGraphicFramePr>
          <p:cNvPr id="5" name="Tampungan Konten 2">
            <a:extLst>
              <a:ext uri="{FF2B5EF4-FFF2-40B4-BE49-F238E27FC236}">
                <a16:creationId xmlns:a16="http://schemas.microsoft.com/office/drawing/2014/main" id="{ED89C678-524A-5E43-1707-D96561CC8270}"/>
              </a:ext>
            </a:extLst>
          </p:cNvPr>
          <p:cNvGraphicFramePr>
            <a:graphicFrameLocks noGrp="1"/>
          </p:cNvGraphicFramePr>
          <p:nvPr>
            <p:ph idx="1"/>
            <p:extLst>
              <p:ext uri="{D42A27DB-BD31-4B8C-83A1-F6EECF244321}">
                <p14:modId xmlns:p14="http://schemas.microsoft.com/office/powerpoint/2010/main" val="183042924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63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218FDA9B-8E59-96F0-FE5E-5F36EE4049F9}"/>
              </a:ext>
            </a:extLst>
          </p:cNvPr>
          <p:cNvSpPr>
            <a:spLocks noGrp="1"/>
          </p:cNvSpPr>
          <p:nvPr>
            <p:ph type="title"/>
          </p:nvPr>
        </p:nvSpPr>
        <p:spPr>
          <a:xfrm>
            <a:off x="838200" y="556995"/>
            <a:ext cx="10515600" cy="1133693"/>
          </a:xfrm>
        </p:spPr>
        <p:txBody>
          <a:bodyPr>
            <a:normAutofit/>
          </a:bodyPr>
          <a:lstStyle/>
          <a:p>
            <a:r>
              <a:rPr lang="id-ID" sz="5200" b="1"/>
              <a:t>PERUBAHAN YANG INGIN DICAPAI</a:t>
            </a:r>
            <a:endParaRPr lang="id-ID" sz="5200"/>
          </a:p>
        </p:txBody>
      </p:sp>
      <p:graphicFrame>
        <p:nvGraphicFramePr>
          <p:cNvPr id="5" name="Tampungan Konten 2">
            <a:extLst>
              <a:ext uri="{FF2B5EF4-FFF2-40B4-BE49-F238E27FC236}">
                <a16:creationId xmlns:a16="http://schemas.microsoft.com/office/drawing/2014/main" id="{EC3957DA-7CA4-92CB-A2CD-44C2E838F0AB}"/>
              </a:ext>
            </a:extLst>
          </p:cNvPr>
          <p:cNvGraphicFramePr>
            <a:graphicFrameLocks noGrp="1"/>
          </p:cNvGraphicFramePr>
          <p:nvPr>
            <p:ph idx="1"/>
            <p:extLst>
              <p:ext uri="{D42A27DB-BD31-4B8C-83A1-F6EECF244321}">
                <p14:modId xmlns:p14="http://schemas.microsoft.com/office/powerpoint/2010/main" val="32178934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80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C3E26403-C8D3-9437-ABC1-123ED2691627}"/>
              </a:ext>
            </a:extLst>
          </p:cNvPr>
          <p:cNvSpPr>
            <a:spLocks noGrp="1"/>
          </p:cNvSpPr>
          <p:nvPr>
            <p:ph type="title"/>
          </p:nvPr>
        </p:nvSpPr>
        <p:spPr>
          <a:xfrm>
            <a:off x="1171074" y="1396686"/>
            <a:ext cx="3240506" cy="4064628"/>
          </a:xfrm>
        </p:spPr>
        <p:txBody>
          <a:bodyPr>
            <a:normAutofit/>
          </a:bodyPr>
          <a:lstStyle/>
          <a:p>
            <a:r>
              <a:rPr lang="id-ID" sz="2400" b="1" kern="10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STRATEGI UTAMA PENGORGANISASIAN</a:t>
            </a:r>
            <a:endParaRPr lang="id-ID" sz="24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ampungan Konten 2">
            <a:extLst>
              <a:ext uri="{FF2B5EF4-FFF2-40B4-BE49-F238E27FC236}">
                <a16:creationId xmlns:a16="http://schemas.microsoft.com/office/drawing/2014/main" id="{39D3581B-6F7E-1D22-A86F-C104C72F050E}"/>
              </a:ext>
            </a:extLst>
          </p:cNvPr>
          <p:cNvSpPr>
            <a:spLocks noGrp="1"/>
          </p:cNvSpPr>
          <p:nvPr>
            <p:ph idx="1"/>
          </p:nvPr>
        </p:nvSpPr>
        <p:spPr>
          <a:xfrm>
            <a:off x="5370153" y="1526033"/>
            <a:ext cx="5536397" cy="3935281"/>
          </a:xfrm>
        </p:spPr>
        <p:txBody>
          <a:bodyPr>
            <a:normAutofit/>
          </a:bodyPr>
          <a:lstStyle/>
          <a:p>
            <a:pPr marL="514350" indent="-514350">
              <a:buFont typeface="+mj-lt"/>
              <a:buAutoNum type="arabicPeriod"/>
            </a:pPr>
            <a:r>
              <a:rPr lang="id-ID" b="1" err="1"/>
              <a:t>Aidit</a:t>
            </a:r>
            <a:r>
              <a:rPr lang="id-ID" b="1"/>
              <a:t>  Sosial </a:t>
            </a:r>
          </a:p>
          <a:p>
            <a:pPr marL="514350" indent="-514350">
              <a:buFont typeface="+mj-lt"/>
              <a:buAutoNum type="arabicPeriod"/>
            </a:pPr>
            <a:r>
              <a:rPr lang="id-ID" b="1" err="1"/>
              <a:t>Monitoring</a:t>
            </a:r>
            <a:r>
              <a:rPr lang="id-ID" b="1"/>
              <a:t> </a:t>
            </a:r>
            <a:r>
              <a:rPr lang="id-ID" b="1" err="1"/>
              <a:t>Bansos</a:t>
            </a:r>
            <a:r>
              <a:rPr lang="id-ID" b="1"/>
              <a:t> </a:t>
            </a:r>
            <a:r>
              <a:rPr lang="id-ID" b="1" err="1"/>
              <a:t>Covid</a:t>
            </a:r>
            <a:endParaRPr lang="id-ID" b="1"/>
          </a:p>
          <a:p>
            <a:pPr marL="342900" indent="-342900">
              <a:buFont typeface="+mj-lt"/>
              <a:buAutoNum type="arabicPeriod"/>
            </a:pPr>
            <a:r>
              <a:rPr lang="id-ID" b="1" kern="100">
                <a:effectLst/>
                <a:latin typeface="Aptos" panose="020B0004020202020204" pitchFamily="34" charset="0"/>
                <a:ea typeface="Calibri" panose="020F0502020204030204" pitchFamily="34" charset="0"/>
                <a:cs typeface="Times New Roman" panose="02020603050405020304" pitchFamily="18" charset="0"/>
              </a:rPr>
              <a:t>Penguatan Basis  &amp;  Tata Kelola Organisasi</a:t>
            </a:r>
            <a:endParaRPr lang="id-ID" b="1" kern="10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id-ID" b="1"/>
              <a:t>Membangun Koalisi</a:t>
            </a:r>
          </a:p>
          <a:p>
            <a:pPr marL="514350" indent="-514350">
              <a:buFont typeface="+mj-lt"/>
              <a:buAutoNum type="arabicPeriod"/>
            </a:pPr>
            <a:r>
              <a:rPr lang="id-ID" b="1"/>
              <a:t>Kampanye dan </a:t>
            </a:r>
            <a:r>
              <a:rPr lang="id-ID" b="1" err="1"/>
              <a:t>Advoksi</a:t>
            </a:r>
            <a:r>
              <a:rPr lang="id-ID" b="1"/>
              <a:t> </a:t>
            </a:r>
          </a:p>
        </p:txBody>
      </p:sp>
    </p:spTree>
    <p:extLst>
      <p:ext uri="{BB962C8B-B14F-4D97-AF65-F5344CB8AC3E}">
        <p14:creationId xmlns:p14="http://schemas.microsoft.com/office/powerpoint/2010/main" val="386806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73578A4E-8AE4-7794-E5E1-35FF9C2A46DE}"/>
              </a:ext>
            </a:extLst>
          </p:cNvPr>
          <p:cNvSpPr>
            <a:spLocks noGrp="1"/>
          </p:cNvSpPr>
          <p:nvPr>
            <p:ph type="title"/>
          </p:nvPr>
        </p:nvSpPr>
        <p:spPr>
          <a:xfrm>
            <a:off x="1389278" y="1233241"/>
            <a:ext cx="3240506" cy="4064628"/>
          </a:xfrm>
        </p:spPr>
        <p:txBody>
          <a:bodyPr>
            <a:normAutofit/>
          </a:bodyPr>
          <a:lstStyle/>
          <a:p>
            <a:r>
              <a:rPr lang="id-ID" b="1" kern="10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Audit Sosial </a:t>
            </a:r>
            <a:endParaRPr lang="id-ID">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id="{F8F85DEF-7AD6-CD8D-32B9-3AB4EBE1EE2A}"/>
              </a:ext>
            </a:extLst>
          </p:cNvPr>
          <p:cNvSpPr>
            <a:spLocks noGrp="1"/>
          </p:cNvSpPr>
          <p:nvPr>
            <p:ph idx="1"/>
          </p:nvPr>
        </p:nvSpPr>
        <p:spPr>
          <a:xfrm>
            <a:off x="6096000" y="820880"/>
            <a:ext cx="5257799" cy="4889350"/>
          </a:xfrm>
        </p:spPr>
        <p:txBody>
          <a:bodyPr anchor="t">
            <a:normAutofit/>
          </a:bodyPr>
          <a:lstStyle/>
          <a:p>
            <a:pPr>
              <a:spcAft>
                <a:spcPts val="800"/>
              </a:spcAft>
            </a:pPr>
            <a:r>
              <a:rPr lang="id-ID" sz="1800" kern="100">
                <a:effectLst/>
                <a:latin typeface="Aptos" panose="020B0004020202020204" pitchFamily="34" charset="0"/>
                <a:ea typeface="Calibri" panose="020F0502020204030204" pitchFamily="34" charset="0"/>
                <a:cs typeface="Times New Roman" panose="02020603050405020304" pitchFamily="18" charset="0"/>
              </a:rPr>
              <a:t>Audit Sosial </a:t>
            </a:r>
            <a:r>
              <a:rPr lang="id-ID" sz="1800" kern="100" err="1">
                <a:effectLst/>
                <a:latin typeface="Aptos" panose="020B0004020202020204" pitchFamily="34" charset="0"/>
                <a:ea typeface="Calibri" panose="020F0502020204030204" pitchFamily="34" charset="0"/>
                <a:cs typeface="Times New Roman" panose="02020603050405020304" pitchFamily="18" charset="0"/>
              </a:rPr>
              <a:t>dmerupakan</a:t>
            </a:r>
            <a:r>
              <a:rPr lang="id-ID" sz="1800" kern="100">
                <a:effectLst/>
                <a:latin typeface="Aptos" panose="020B0004020202020204" pitchFamily="34" charset="0"/>
                <a:ea typeface="Calibri" panose="020F0502020204030204" pitchFamily="34" charset="0"/>
                <a:cs typeface="Times New Roman" panose="02020603050405020304" pitchFamily="18" charset="0"/>
              </a:rPr>
              <a:t> serangkaian kegiatan pengumpulan bukti guna memperkuat tujuan Advokasi, dilakukan secara kolektif dan </a:t>
            </a:r>
            <a:r>
              <a:rPr lang="id-ID" sz="1800" kern="100" err="1">
                <a:effectLst/>
                <a:latin typeface="Aptos" panose="020B0004020202020204" pitchFamily="34" charset="0"/>
                <a:ea typeface="Calibri" panose="020F0502020204030204" pitchFamily="34" charset="0"/>
                <a:cs typeface="Times New Roman" panose="02020603050405020304" pitchFamily="18" charset="0"/>
              </a:rPr>
              <a:t>Partisipatif</a:t>
            </a:r>
            <a:r>
              <a:rPr lang="id-ID" sz="1800" kern="100">
                <a:effectLst/>
                <a:latin typeface="Aptos" panose="020B0004020202020204" pitchFamily="34" charset="0"/>
                <a:ea typeface="Calibri" panose="020F0502020204030204" pitchFamily="34" charset="0"/>
                <a:cs typeface="Times New Roman" panose="02020603050405020304" pitchFamily="18" charset="0"/>
              </a:rPr>
              <a:t>. Audit sosial di lakukan di 30 Kelurahan di Jakarta. Setiap kelurahan terdiri 5 orang enumerator. Serangkaian Audit sosial yang dilakukan meliputi:</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Mengumpulkan Bukti adanya keluarga Miskin yang layak mendapatkan PKH tetapi belum terdaftar dalam DTKS.</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Mengumpulkan Bukti bahwa Sistem Pengaduan Tidak berjalan Efektif. Pengaduan tidak ditindak lanjuti dan selesaikan.</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800" kern="100">
                <a:effectLst/>
                <a:latin typeface="Aptos" panose="020B0004020202020204" pitchFamily="34" charset="0"/>
                <a:ea typeface="Calibri" panose="020F0502020204030204" pitchFamily="34" charset="0"/>
                <a:cs typeface="Times New Roman" panose="02020603050405020304" pitchFamily="18" charset="0"/>
              </a:rPr>
              <a:t>Mengumpulkan bukti bahwa APBD Jakarta mampu untuk pembiayaan Skema PKH Lokal;</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d-ID" sz="18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5321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Tampungan Konten 9" descr="Sebuah gambar berisi teks, dalam ruangan, pakaian, komputer&#10;&#10;Deskripsi dibuat secara otomatis">
            <a:extLst>
              <a:ext uri="{FF2B5EF4-FFF2-40B4-BE49-F238E27FC236}">
                <a16:creationId xmlns:a16="http://schemas.microsoft.com/office/drawing/2014/main" id="{94F9ED79-F776-54AC-68F7-7B908B49C7C9}"/>
              </a:ext>
            </a:extLst>
          </p:cNvPr>
          <p:cNvPicPr>
            <a:picLocks noChangeAspect="1"/>
          </p:cNvPicPr>
          <p:nvPr/>
        </p:nvPicPr>
        <p:blipFill>
          <a:blip r:embed="rId2">
            <a:extLst>
              <a:ext uri="{28A0092B-C50C-407E-A947-70E740481C1C}">
                <a14:useLocalDpi xmlns:a14="http://schemas.microsoft.com/office/drawing/2010/main" val="0"/>
              </a:ext>
            </a:extLst>
          </a:blip>
          <a:srcRect l="5335" r="35365" b="-3"/>
          <a:stretch/>
        </p:blipFill>
        <p:spPr>
          <a:xfrm>
            <a:off x="20" y="10"/>
            <a:ext cx="3728839" cy="4197358"/>
          </a:xfrm>
          <a:prstGeom prst="rect">
            <a:avLst/>
          </a:prstGeom>
        </p:spPr>
      </p:pic>
      <p:pic>
        <p:nvPicPr>
          <p:cNvPr id="13" name="Tampungan Konten 12" descr="Sebuah gambar berisi pakaian, orang, adegan, dalam ruangan&#10;&#10;Deskripsi dibuat secara otomatis">
            <a:extLst>
              <a:ext uri="{FF2B5EF4-FFF2-40B4-BE49-F238E27FC236}">
                <a16:creationId xmlns:a16="http://schemas.microsoft.com/office/drawing/2014/main" id="{6D46BD95-D2AD-05AF-B0F3-5CC188E83B5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8199" r="21396" b="1"/>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5" name="Tampungan Konten 4" descr="Sebuah gambar berisi pakaian, orang, Wajah manusia, komputer&#10;&#10;Deskripsi dibuat secara otomatis">
            <a:extLst>
              <a:ext uri="{FF2B5EF4-FFF2-40B4-BE49-F238E27FC236}">
                <a16:creationId xmlns:a16="http://schemas.microsoft.com/office/drawing/2014/main" id="{EC55606D-A944-C696-4E2A-A440B74B6EC4}"/>
              </a:ext>
            </a:extLst>
          </p:cNvPr>
          <p:cNvPicPr>
            <a:picLocks noChangeAspect="1"/>
          </p:cNvPicPr>
          <p:nvPr/>
        </p:nvPicPr>
        <p:blipFill>
          <a:blip r:embed="rId4">
            <a:extLst>
              <a:ext uri="{28A0092B-C50C-407E-A947-70E740481C1C}">
                <a14:useLocalDpi xmlns:a14="http://schemas.microsoft.com/office/drawing/2010/main" val="0"/>
              </a:ext>
            </a:extLst>
          </a:blip>
          <a:srcRect l="29475" r="-1" b="-1"/>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7" name="Tampungan Konten 6" descr="Sebuah gambar berisi pakaian, orang, wanita, pria&#10;&#10;Deskripsi dibuat secara otomatis">
            <a:extLst>
              <a:ext uri="{FF2B5EF4-FFF2-40B4-BE49-F238E27FC236}">
                <a16:creationId xmlns:a16="http://schemas.microsoft.com/office/drawing/2014/main" id="{812831F4-18AA-3960-C158-2980290B13B6}"/>
              </a:ext>
            </a:extLst>
          </p:cNvPr>
          <p:cNvPicPr>
            <a:picLocks noChangeAspect="1"/>
          </p:cNvPicPr>
          <p:nvPr/>
        </p:nvPicPr>
        <p:blipFill>
          <a:blip r:embed="rId5">
            <a:extLst>
              <a:ext uri="{28A0092B-C50C-407E-A947-70E740481C1C}">
                <a14:useLocalDpi xmlns:a14="http://schemas.microsoft.com/office/drawing/2010/main" val="0"/>
              </a:ext>
            </a:extLst>
          </a:blip>
          <a:srcRect t="14378" b="4211"/>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Judul 1">
            <a:extLst>
              <a:ext uri="{FF2B5EF4-FFF2-40B4-BE49-F238E27FC236}">
                <a16:creationId xmlns:a16="http://schemas.microsoft.com/office/drawing/2014/main" id="{B7282F4C-DBFB-EB6C-B76C-2DCD51FAECBF}"/>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id-ID" kern="1200" dirty="0">
                <a:solidFill>
                  <a:schemeClr val="tx1"/>
                </a:solidFill>
                <a:latin typeface="+mj-lt"/>
                <a:ea typeface="+mj-ea"/>
                <a:cs typeface="+mj-cs"/>
              </a:rPr>
              <a:t>PELATIHAN </a:t>
            </a:r>
            <a:br>
              <a:rPr lang="id-ID" kern="1200" dirty="0">
                <a:solidFill>
                  <a:schemeClr val="tx1"/>
                </a:solidFill>
                <a:latin typeface="+mj-lt"/>
                <a:ea typeface="+mj-ea"/>
                <a:cs typeface="+mj-cs"/>
              </a:rPr>
            </a:br>
            <a:r>
              <a:rPr lang="id-ID" kern="1200" dirty="0">
                <a:solidFill>
                  <a:schemeClr val="tx1"/>
                </a:solidFill>
                <a:latin typeface="+mj-lt"/>
                <a:ea typeface="+mj-ea"/>
                <a:cs typeface="+mj-cs"/>
              </a:rPr>
              <a:t>AUDIT SOSIAL</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15153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DA4EAC7B-68F5-2C08-5BE7-5AAC863EC3E7}"/>
              </a:ext>
            </a:extLst>
          </p:cNvPr>
          <p:cNvSpPr>
            <a:spLocks noGrp="1"/>
          </p:cNvSpPr>
          <p:nvPr>
            <p:ph type="title"/>
          </p:nvPr>
        </p:nvSpPr>
        <p:spPr>
          <a:xfrm>
            <a:off x="956826" y="1112969"/>
            <a:ext cx="3937298" cy="4166010"/>
          </a:xfrm>
        </p:spPr>
        <p:txBody>
          <a:bodyPr>
            <a:normAutofit/>
          </a:bodyPr>
          <a:lstStyle/>
          <a:p>
            <a:r>
              <a:rPr lang="id-ID" b="1" kern="10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Monitoring Bansos Covid</a:t>
            </a:r>
            <a:endParaRPr lang="id-ID">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mpungan Konten 2">
            <a:extLst>
              <a:ext uri="{FF2B5EF4-FFF2-40B4-BE49-F238E27FC236}">
                <a16:creationId xmlns:a16="http://schemas.microsoft.com/office/drawing/2014/main" id="{8D4C8D91-DFBA-D48B-8F40-1F346731D3D7}"/>
              </a:ext>
            </a:extLst>
          </p:cNvPr>
          <p:cNvSpPr>
            <a:spLocks noGrp="1"/>
          </p:cNvSpPr>
          <p:nvPr>
            <p:ph idx="1"/>
          </p:nvPr>
        </p:nvSpPr>
        <p:spPr>
          <a:xfrm>
            <a:off x="6096000" y="820880"/>
            <a:ext cx="5257799" cy="4889350"/>
          </a:xfrm>
        </p:spPr>
        <p:txBody>
          <a:bodyPr anchor="t">
            <a:normAutofit/>
          </a:bodyPr>
          <a:lstStyle/>
          <a:p>
            <a:pPr marL="0" indent="0">
              <a:spcAft>
                <a:spcPts val="800"/>
              </a:spcAft>
              <a:buNone/>
            </a:pPr>
            <a:r>
              <a:rPr lang="id-ID" sz="1800" kern="100" err="1">
                <a:effectLst/>
                <a:latin typeface="Aptos" panose="020B0004020202020204" pitchFamily="34" charset="0"/>
                <a:ea typeface="Calibri" panose="020F0502020204030204" pitchFamily="34" charset="0"/>
                <a:cs typeface="Times New Roman" panose="02020603050405020304" pitchFamily="18" charset="0"/>
              </a:rPr>
              <a:t>Monitoring</a:t>
            </a:r>
            <a:r>
              <a:rPr lang="id-ID" sz="1800" kern="100">
                <a:effectLst/>
                <a:latin typeface="Aptos" panose="020B0004020202020204" pitchFamily="34" charset="0"/>
                <a:ea typeface="Calibri" panose="020F0502020204030204" pitchFamily="34" charset="0"/>
                <a:cs typeface="Times New Roman" panose="02020603050405020304" pitchFamily="18" charset="0"/>
              </a:rPr>
              <a:t> bantuan sosial di DKI Jakarta bertujuan untuk memotret pelaksanaan penyaluran bantuan sosial PSBB di DKI Jakarta. </a:t>
            </a:r>
            <a:r>
              <a:rPr lang="id-ID" sz="1800" kern="100" err="1">
                <a:effectLst/>
                <a:latin typeface="Aptos" panose="020B0004020202020204" pitchFamily="34" charset="0"/>
                <a:ea typeface="Calibri" panose="020F0502020204030204" pitchFamily="34" charset="0"/>
                <a:cs typeface="Times New Roman" panose="02020603050405020304" pitchFamily="18" charset="0"/>
              </a:rPr>
              <a:t>Monitoring</a:t>
            </a:r>
            <a:r>
              <a:rPr lang="id-ID" sz="1800" kern="100">
                <a:effectLst/>
                <a:latin typeface="Aptos" panose="020B0004020202020204" pitchFamily="34" charset="0"/>
                <a:ea typeface="Calibri" panose="020F0502020204030204" pitchFamily="34" charset="0"/>
                <a:cs typeface="Times New Roman" panose="02020603050405020304" pitchFamily="18" charset="0"/>
              </a:rPr>
              <a:t> dilakukan di 25 Kelurahan di Jakarta. </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id-ID" sz="1800" b="1" kern="100">
                <a:effectLst/>
                <a:latin typeface="Aptos" panose="020B0004020202020204" pitchFamily="34" charset="0"/>
                <a:ea typeface="Calibri" panose="020F0502020204030204" pitchFamily="34" charset="0"/>
                <a:cs typeface="Times New Roman" panose="02020603050405020304" pitchFamily="18" charset="0"/>
              </a:rPr>
              <a:t>Fokus </a:t>
            </a:r>
            <a:r>
              <a:rPr lang="id-ID" sz="1800" b="1" kern="100" err="1">
                <a:effectLst/>
                <a:latin typeface="Aptos" panose="020B0004020202020204" pitchFamily="34" charset="0"/>
                <a:ea typeface="Calibri" panose="020F0502020204030204" pitchFamily="34" charset="0"/>
                <a:cs typeface="Times New Roman" panose="02020603050405020304" pitchFamily="18" charset="0"/>
              </a:rPr>
              <a:t>monitoring</a:t>
            </a:r>
            <a:r>
              <a:rPr lang="id-ID" sz="1800" b="1" kern="100">
                <a:effectLst/>
                <a:latin typeface="Aptos" panose="020B0004020202020204" pitchFamily="34" charset="0"/>
                <a:ea typeface="Calibri" panose="020F0502020204030204" pitchFamily="34" charset="0"/>
                <a:cs typeface="Times New Roman" panose="02020603050405020304" pitchFamily="18" charset="0"/>
              </a:rPr>
              <a:t> meliputi: </a:t>
            </a:r>
            <a:endParaRPr lang="id-ID" sz="1800" b="1"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800" kern="100">
                <a:effectLst/>
                <a:latin typeface="Aptos" panose="020B0004020202020204" pitchFamily="34" charset="0"/>
                <a:ea typeface="Calibri" panose="020F0502020204030204" pitchFamily="34" charset="0"/>
                <a:cs typeface="Times New Roman" panose="02020603050405020304" pitchFamily="18" charset="0"/>
              </a:rPr>
              <a:t>Apakah penyaluran bantuan sosial telah berjalan sebagaimana yang direncanakan? Dalam hal ini kami memotret ketaatan penyaluran bantuan dalam hal waktu, jumlah, isi dan cara penyaluran bantuan.</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800" kern="100">
                <a:effectLst/>
                <a:latin typeface="Aptos" panose="020B0004020202020204" pitchFamily="34" charset="0"/>
                <a:ea typeface="Calibri" panose="020F0502020204030204" pitchFamily="34" charset="0"/>
                <a:cs typeface="Times New Roman" panose="02020603050405020304" pitchFamily="18" charset="0"/>
              </a:rPr>
              <a:t>Apakah ada bantuan yang tersalur pada pihak yang tidak semestinya? Apakah ada juga perubahan bentuk bantuan yang diterima?</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id-ID" sz="1800" kern="100">
                <a:effectLst/>
                <a:latin typeface="Aptos" panose="020B0004020202020204" pitchFamily="34" charset="0"/>
                <a:ea typeface="Calibri" panose="020F0502020204030204" pitchFamily="34" charset="0"/>
                <a:cs typeface="Times New Roman" panose="02020603050405020304" pitchFamily="18" charset="0"/>
              </a:rPr>
              <a:t>Seberapa besar dampak dari adanya atau tidak adanya bantuan ini pada kelompok sasaran penerima bantuan?</a:t>
            </a:r>
            <a:endParaRPr lang="id-ID"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id-ID" sz="18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8901798"/>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941</Words>
  <Application>Microsoft Office PowerPoint</Application>
  <PresentationFormat>Layar Lebar</PresentationFormat>
  <Paragraphs>74</Paragraphs>
  <Slides>16</Slides>
  <Notes>0</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16</vt:i4>
      </vt:variant>
    </vt:vector>
  </HeadingPairs>
  <TitlesOfParts>
    <vt:vector size="23" baseType="lpstr">
      <vt:lpstr>Aptos</vt:lpstr>
      <vt:lpstr>Aptos Display</vt:lpstr>
      <vt:lpstr>Arial</vt:lpstr>
      <vt:lpstr>Calibri</vt:lpstr>
      <vt:lpstr>Montserrat SemiBold</vt:lpstr>
      <vt:lpstr>Symbol</vt:lpstr>
      <vt:lpstr>Tema Office</vt:lpstr>
      <vt:lpstr>PENGALAMAN SPRI MENDORONG REFORMASI  PROGRAM PERLINDUNGAN SOSIAL RAKYAT MISKIN  TAHUN 2020 – 2022 DI JAKARTA</vt:lpstr>
      <vt:lpstr>PROFIL SPRI</vt:lpstr>
      <vt:lpstr>MASALAH YANG DIHADAPI</vt:lpstr>
      <vt:lpstr>Temuan Audit Sosial </vt:lpstr>
      <vt:lpstr>PERUBAHAN YANG INGIN DICAPAI</vt:lpstr>
      <vt:lpstr>STRATEGI UTAMA PENGORGANISASIAN</vt:lpstr>
      <vt:lpstr>Audit Sosial </vt:lpstr>
      <vt:lpstr>PELATIHAN  AUDIT SOSIAL</vt:lpstr>
      <vt:lpstr>Monitoring Bansos Covid</vt:lpstr>
      <vt:lpstr>Penguatan Basis  &amp;  Tata Kelola Organisasi</vt:lpstr>
      <vt:lpstr>Konsolidasi Basis</vt:lpstr>
      <vt:lpstr>Membangun Koalisi</vt:lpstr>
      <vt:lpstr>Kampanye dan Advoksi</vt:lpstr>
      <vt:lpstr>TANTANGAN INTERNAL</vt:lpstr>
      <vt:lpstr>TANTANGAN EKTERNAL</vt:lpstr>
      <vt:lpstr>HASIL (CAPAIAN)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dirgantara</dc:creator>
  <cp:lastModifiedBy>dirgantara</cp:lastModifiedBy>
  <cp:revision>3</cp:revision>
  <dcterms:created xsi:type="dcterms:W3CDTF">2024-10-08T05:13:26Z</dcterms:created>
  <dcterms:modified xsi:type="dcterms:W3CDTF">2024-10-08T07:55:33Z</dcterms:modified>
</cp:coreProperties>
</file>